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525" r:id="rId3"/>
    <p:sldId id="553" r:id="rId4"/>
    <p:sldId id="468" r:id="rId5"/>
    <p:sldId id="554" r:id="rId6"/>
    <p:sldId id="505" r:id="rId7"/>
    <p:sldId id="526" r:id="rId8"/>
    <p:sldId id="527" r:id="rId9"/>
    <p:sldId id="506" r:id="rId10"/>
    <p:sldId id="528" r:id="rId11"/>
    <p:sldId id="529" r:id="rId12"/>
    <p:sldId id="530" r:id="rId13"/>
    <p:sldId id="531" r:id="rId14"/>
    <p:sldId id="533" r:id="rId15"/>
    <p:sldId id="534" r:id="rId16"/>
    <p:sldId id="535" r:id="rId17"/>
    <p:sldId id="536" r:id="rId18"/>
    <p:sldId id="537" r:id="rId19"/>
    <p:sldId id="538" r:id="rId20"/>
    <p:sldId id="540" r:id="rId21"/>
    <p:sldId id="539" r:id="rId22"/>
    <p:sldId id="541" r:id="rId23"/>
    <p:sldId id="532" r:id="rId24"/>
    <p:sldId id="542" r:id="rId25"/>
    <p:sldId id="543" r:id="rId26"/>
    <p:sldId id="544" r:id="rId27"/>
    <p:sldId id="545" r:id="rId28"/>
    <p:sldId id="546" r:id="rId29"/>
    <p:sldId id="547" r:id="rId30"/>
    <p:sldId id="548" r:id="rId31"/>
    <p:sldId id="549" r:id="rId32"/>
    <p:sldId id="551" r:id="rId33"/>
    <p:sldId id="521" r:id="rId34"/>
    <p:sldId id="522" r:id="rId35"/>
    <p:sldId id="555" r:id="rId36"/>
  </p:sldIdLst>
  <p:sldSz cx="10693400" cy="7561263"/>
  <p:notesSz cx="6797675" cy="9926638"/>
  <p:defaultTextStyle>
    <a:defPPr>
      <a:defRPr lang="de-DE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41">
          <p15:clr>
            <a:srgbClr val="A4A3A4"/>
          </p15:clr>
        </p15:guide>
        <p15:guide id="2" orient="horz" pos="521">
          <p15:clr>
            <a:srgbClr val="A4A3A4"/>
          </p15:clr>
        </p15:guide>
        <p15:guide id="3" orient="horz" pos="975">
          <p15:clr>
            <a:srgbClr val="A4A3A4"/>
          </p15:clr>
        </p15:guide>
        <p15:guide id="4" orient="horz" pos="1474">
          <p15:clr>
            <a:srgbClr val="A4A3A4"/>
          </p15:clr>
        </p15:guide>
        <p15:guide id="5" pos="2869">
          <p15:clr>
            <a:srgbClr val="A4A3A4"/>
          </p15:clr>
        </p15:guide>
        <p15:guide id="6" pos="465">
          <p15:clr>
            <a:srgbClr val="A4A3A4"/>
          </p15:clr>
        </p15:guide>
        <p15:guide id="7" pos="6271">
          <p15:clr>
            <a:srgbClr val="A4A3A4"/>
          </p15:clr>
        </p15:guide>
        <p15:guide id="8" pos="26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EAEAEA"/>
    <a:srgbClr val="CC66FF"/>
    <a:srgbClr val="FF7C8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3" autoAdjust="0"/>
    <p:restoredTop sz="76439" autoAdjust="0"/>
  </p:normalViewPr>
  <p:slideViewPr>
    <p:cSldViewPr showGuides="1">
      <p:cViewPr varScale="1">
        <p:scale>
          <a:sx n="78" d="100"/>
          <a:sy n="78" d="100"/>
        </p:scale>
        <p:origin x="-1386" y="-84"/>
      </p:cViewPr>
      <p:guideLst>
        <p:guide orient="horz" pos="4241"/>
        <p:guide orient="horz" pos="521"/>
        <p:guide orient="horz" pos="975"/>
        <p:guide orient="horz" pos="1474"/>
        <p:guide pos="2869"/>
        <p:guide pos="465"/>
        <p:guide pos="6271"/>
        <p:guide pos="26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837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EDC8137E-4CA1-4B77-B3E1-EBFB808FDA8B}" type="datetimeFigureOut">
              <a:rPr lang="de-AT" smtClean="0"/>
              <a:t>26.04.2017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010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837" y="9428010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B01BF0D9-F45B-47BF-B8C4-A7432791149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6333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837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0A521D63-EDDB-47A7-8A88-3BE121696B5F}" type="datetimeFigureOut">
              <a:rPr lang="de-AT" smtClean="0"/>
              <a:t>26.04.2017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25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010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837" y="9428010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726BC8B0-D73D-4792-8A95-39099B3324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5093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22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25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26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27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28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29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30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31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32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34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35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C8B0-D73D-4792-8A95-39099B332437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9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Bild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06667" y="2052439"/>
            <a:ext cx="9339920" cy="2018582"/>
          </a:xfrm>
        </p:spPr>
        <p:txBody>
          <a:bodyPr>
            <a:noAutofit/>
          </a:bodyPr>
          <a:lstStyle>
            <a:lvl1pPr algn="r">
              <a:lnSpc>
                <a:spcPct val="150000"/>
              </a:lnSpc>
              <a:defRPr sz="5000" b="1"/>
            </a:lvl1pPr>
          </a:lstStyle>
          <a:p>
            <a:r>
              <a:rPr lang="de-DE" dirty="0"/>
              <a:t>Überschrift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006" y="827088"/>
            <a:ext cx="2642616" cy="71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4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5"/>
          <p:cNvSpPr>
            <a:spLocks noGrp="1"/>
          </p:cNvSpPr>
          <p:nvPr>
            <p:ph type="title"/>
          </p:nvPr>
        </p:nvSpPr>
        <p:spPr>
          <a:xfrm>
            <a:off x="738188" y="1083600"/>
            <a:ext cx="9217025" cy="610009"/>
          </a:xfrm>
          <a:solidFill>
            <a:schemeClr val="accent4"/>
          </a:solidFill>
        </p:spPr>
        <p:txBody>
          <a:bodyPr anchor="ctr">
            <a:noAutofit/>
          </a:bodyPr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algn="ctr"/>
            <a:endParaRPr lang="de-DE" sz="2800" dirty="0">
              <a:solidFill>
                <a:schemeClr val="tx1"/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729" y="324247"/>
            <a:ext cx="1927484" cy="524667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1106488" y="2132121"/>
            <a:ext cx="8848725" cy="2189163"/>
          </a:xfrm>
          <a:ln>
            <a:solidFill>
              <a:schemeClr val="accent4"/>
            </a:solidFill>
          </a:ln>
        </p:spPr>
        <p:txBody>
          <a:bodyPr tIns="432000">
            <a:noAutofit/>
          </a:bodyPr>
          <a:lstStyle>
            <a:lvl1pPr>
              <a:defRPr sz="20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1106488" y="4759796"/>
            <a:ext cx="8848725" cy="2189163"/>
          </a:xfrm>
          <a:noFill/>
          <a:ln>
            <a:solidFill>
              <a:schemeClr val="accent4"/>
            </a:solidFill>
          </a:ln>
        </p:spPr>
        <p:txBody>
          <a:bodyPr tIns="432000">
            <a:normAutofit/>
          </a:bodyPr>
          <a:lstStyle>
            <a:lvl1pPr>
              <a:defRPr sz="20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0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8155011" y="1872798"/>
            <a:ext cx="1800000" cy="568325"/>
          </a:xfrm>
          <a:solidFill>
            <a:schemeClr val="bg1"/>
          </a:solidFill>
          <a:ln>
            <a:solidFill>
              <a:schemeClr val="accent3"/>
            </a:solidFill>
            <a:prstDash val="dash"/>
          </a:ln>
        </p:spPr>
        <p:txBody>
          <a:bodyPr anchor="ctr">
            <a:noAutofit/>
          </a:bodyPr>
          <a:lstStyle>
            <a:lvl1pPr marL="0" indent="0" algn="ctr">
              <a:buNone/>
              <a:defRPr sz="1600" b="1">
                <a:latin typeface="+mj-lt"/>
              </a:defRPr>
            </a:lvl1pPr>
          </a:lstStyle>
          <a:p>
            <a:pPr lvl="0"/>
            <a:r>
              <a:rPr lang="de-DE" dirty="0"/>
              <a:t>Textmasterformat </a:t>
            </a:r>
            <a:endParaRPr lang="de-AT" dirty="0"/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738188" y="4501469"/>
            <a:ext cx="3529012" cy="568325"/>
          </a:xfrm>
          <a:solidFill>
            <a:schemeClr val="accent5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de-DE" dirty="0"/>
              <a:t>Textmasterformat </a:t>
            </a:r>
            <a:endParaRPr lang="de-AT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1"/>
          </p:nvPr>
        </p:nvSpPr>
        <p:spPr>
          <a:xfrm>
            <a:off x="738188" y="1872798"/>
            <a:ext cx="3529012" cy="568325"/>
          </a:xfrm>
          <a:solidFill>
            <a:schemeClr val="accent5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de-DE" dirty="0"/>
              <a:t>Textmasterformat </a:t>
            </a:r>
            <a:endParaRPr lang="de-AT" dirty="0"/>
          </a:p>
        </p:txBody>
      </p:sp>
      <p:sp>
        <p:nvSpPr>
          <p:cNvPr id="12" name="Textplatzhalter 12"/>
          <p:cNvSpPr>
            <a:spLocks noGrp="1"/>
          </p:cNvSpPr>
          <p:nvPr>
            <p:ph type="body" sz="quarter" idx="15"/>
          </p:nvPr>
        </p:nvSpPr>
        <p:spPr>
          <a:xfrm>
            <a:off x="8155012" y="4501469"/>
            <a:ext cx="1800201" cy="568325"/>
          </a:xfrm>
          <a:solidFill>
            <a:schemeClr val="bg1"/>
          </a:solidFill>
          <a:ln>
            <a:solidFill>
              <a:schemeClr val="accent3"/>
            </a:solidFill>
            <a:prstDash val="dash"/>
          </a:ln>
        </p:spPr>
        <p:txBody>
          <a:bodyPr anchor="ctr">
            <a:noAutofit/>
          </a:bodyPr>
          <a:lstStyle>
            <a:lvl1pPr marL="0" indent="0" algn="ctr">
              <a:buNone/>
              <a:defRPr sz="1600" b="1">
                <a:latin typeface="+mj-lt"/>
              </a:defRPr>
            </a:lvl1pPr>
          </a:lstStyle>
          <a:p>
            <a:pPr lvl="0"/>
            <a:r>
              <a:rPr lang="de-DE" dirty="0"/>
              <a:t>Textmasterformat </a:t>
            </a:r>
            <a:endParaRPr lang="de-AT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709360" y="324247"/>
            <a:ext cx="7632848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Pflichtübung aus Unternehmensrecht</a:t>
            </a:r>
            <a:endParaRPr lang="de-DE" sz="1400" baseline="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r>
              <a:rPr lang="de-DE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Univ.-Prof.</a:t>
            </a:r>
            <a:r>
              <a:rPr lang="de-DE" sz="1400" baseline="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Dr. Ulrich Torggler LL.M. (Cornell)</a:t>
            </a:r>
            <a:endParaRPr lang="de-AT" sz="1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Textfeld 16"/>
          <p:cNvSpPr txBox="1"/>
          <p:nvPr userDrawn="1"/>
        </p:nvSpPr>
        <p:spPr>
          <a:xfrm>
            <a:off x="7889361" y="7052929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05829B2-AD61-4C82-B142-9AB94D59FBE8}" type="slidenum">
              <a:rPr lang="de-DE" sz="2000" b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pPr algn="r"/>
              <a:t>‹Nr.›</a:t>
            </a:fld>
            <a:endParaRPr lang="de-DE" sz="2000" b="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57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729" y="324247"/>
            <a:ext cx="1927484" cy="524667"/>
          </a:xfrm>
          <a:prstGeom prst="rect">
            <a:avLst/>
          </a:prstGeom>
        </p:spPr>
      </p:pic>
      <p:sp>
        <p:nvSpPr>
          <p:cNvPr id="4" name="Titel 5"/>
          <p:cNvSpPr>
            <a:spLocks noGrp="1"/>
          </p:cNvSpPr>
          <p:nvPr>
            <p:ph type="title"/>
          </p:nvPr>
        </p:nvSpPr>
        <p:spPr>
          <a:xfrm>
            <a:off x="738188" y="1083600"/>
            <a:ext cx="9217025" cy="610009"/>
          </a:xfrm>
          <a:solidFill>
            <a:schemeClr val="accent4"/>
          </a:solidFill>
        </p:spPr>
        <p:txBody>
          <a:bodyPr anchor="ctr">
            <a:noAutofit/>
          </a:bodyPr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algn="ctr"/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738188" y="2124447"/>
            <a:ext cx="9217025" cy="4752602"/>
          </a:xfrm>
          <a:ln>
            <a:solidFill>
              <a:schemeClr val="accent4"/>
            </a:solidFill>
          </a:ln>
        </p:spPr>
        <p:txBody>
          <a:bodyPr tIns="180000">
            <a:normAutofit/>
          </a:bodyPr>
          <a:lstStyle>
            <a:lvl1pPr>
              <a:defRPr sz="24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7889361" y="7052929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05829B2-AD61-4C82-B142-9AB94D59FBE8}" type="slidenum">
              <a:rPr lang="de-DE" sz="2000" b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pPr algn="r"/>
              <a:t>‹Nr.›</a:t>
            </a:fld>
            <a:endParaRPr lang="de-DE" sz="2000" b="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8155012" y="1872798"/>
            <a:ext cx="1800201" cy="568325"/>
          </a:xfrm>
          <a:solidFill>
            <a:schemeClr val="bg1"/>
          </a:solidFill>
          <a:ln>
            <a:solidFill>
              <a:schemeClr val="accent3"/>
            </a:solidFill>
            <a:prstDash val="dash"/>
          </a:ln>
        </p:spPr>
        <p:txBody>
          <a:bodyPr anchor="ctr">
            <a:noAutofit/>
          </a:bodyPr>
          <a:lstStyle>
            <a:lvl1pPr marL="0" indent="0" algn="ctr">
              <a:buNone/>
              <a:defRPr sz="1600" b="1">
                <a:latin typeface="+mj-lt"/>
              </a:defRPr>
            </a:lvl1pPr>
          </a:lstStyle>
          <a:p>
            <a:pPr lvl="0"/>
            <a:r>
              <a:rPr lang="de-DE" dirty="0"/>
              <a:t>Textmasterformat </a:t>
            </a:r>
            <a:endParaRPr lang="de-AT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738188" y="324247"/>
            <a:ext cx="7632848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Pflichtübung</a:t>
            </a:r>
            <a:r>
              <a:rPr lang="de-DE" sz="1800" baseline="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aus Unternehmensrecht</a:t>
            </a:r>
          </a:p>
          <a:p>
            <a:r>
              <a:rPr lang="de-DE" sz="1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Univ.-Prof.</a:t>
            </a:r>
            <a:r>
              <a:rPr lang="de-DE" sz="1800" baseline="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Dr. Ulrich Torggler LL.M. (Cornell)</a:t>
            </a:r>
            <a:endParaRPr lang="de-AT" sz="18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704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0693400" cy="6175196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6" name="Titel 1"/>
          <p:cNvSpPr>
            <a:spLocks noGrp="1"/>
          </p:cNvSpPr>
          <p:nvPr>
            <p:ph type="ctrTitle" hasCustomPrompt="1"/>
          </p:nvPr>
        </p:nvSpPr>
        <p:spPr>
          <a:xfrm>
            <a:off x="606667" y="6588943"/>
            <a:ext cx="9339920" cy="576064"/>
          </a:xfrm>
        </p:spPr>
        <p:txBody>
          <a:bodyPr>
            <a:noAutofit/>
          </a:bodyPr>
          <a:lstStyle>
            <a:lvl1pPr algn="l">
              <a:defRPr sz="3100" b="1"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0" hasCustomPrompt="1"/>
          </p:nvPr>
        </p:nvSpPr>
        <p:spPr>
          <a:xfrm>
            <a:off x="640303" y="7021198"/>
            <a:ext cx="9306284" cy="47105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Überschrift 2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1" hasCustomPrompt="1"/>
          </p:nvPr>
        </p:nvSpPr>
        <p:spPr>
          <a:xfrm>
            <a:off x="640303" y="6416627"/>
            <a:ext cx="9306284" cy="3624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Überschrift 2</a:t>
            </a:r>
          </a:p>
        </p:txBody>
      </p:sp>
    </p:spTree>
    <p:extLst>
      <p:ext uri="{BB962C8B-B14F-4D97-AF65-F5344CB8AC3E}">
        <p14:creationId xmlns:p14="http://schemas.microsoft.com/office/powerpoint/2010/main" val="400976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 + Bild +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0" y="-9550"/>
            <a:ext cx="10693400" cy="7570813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5" name="Abgerundetes Rechteck 4"/>
          <p:cNvSpPr/>
          <p:nvPr userDrawn="1"/>
        </p:nvSpPr>
        <p:spPr>
          <a:xfrm>
            <a:off x="1890316" y="6200025"/>
            <a:ext cx="8954870" cy="576064"/>
          </a:xfrm>
          <a:prstGeom prst="roundRect">
            <a:avLst>
              <a:gd name="adj" fmla="val 1932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34332" y="6228532"/>
            <a:ext cx="8496944" cy="504056"/>
          </a:xfrm>
        </p:spPr>
        <p:txBody>
          <a:bodyPr/>
          <a:lstStyle>
            <a:lvl1pPr>
              <a:defRPr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682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8189" y="1751747"/>
            <a:ext cx="4464496" cy="705367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8189" y="2457115"/>
            <a:ext cx="4464496" cy="435647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90717" y="1751747"/>
            <a:ext cx="4464496" cy="705367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90717" y="2457115"/>
            <a:ext cx="4464496" cy="435647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006" y="827088"/>
            <a:ext cx="2642616" cy="719328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7889361" y="6879975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05829B2-AD61-4C82-B142-9AB94D59FBE8}" type="slidenum">
              <a:rPr lang="de-DE" sz="2800" b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pPr algn="r"/>
              <a:t>‹Nr.›</a:t>
            </a:fld>
            <a:endParaRPr lang="de-DE" sz="2800" b="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657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729" y="324247"/>
            <a:ext cx="1927484" cy="524667"/>
          </a:xfrm>
          <a:prstGeom prst="rect">
            <a:avLst/>
          </a:prstGeom>
        </p:spPr>
      </p:pic>
      <p:sp>
        <p:nvSpPr>
          <p:cNvPr id="6" name="Textfeld 5"/>
          <p:cNvSpPr txBox="1"/>
          <p:nvPr userDrawn="1"/>
        </p:nvSpPr>
        <p:spPr>
          <a:xfrm>
            <a:off x="7889361" y="7052929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05829B2-AD61-4C82-B142-9AB94D59FBE8}" type="slidenum">
              <a:rPr lang="de-DE" sz="2000" b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pPr algn="r"/>
              <a:t>‹Nr.›</a:t>
            </a:fld>
            <a:endParaRPr lang="de-DE" sz="2000" b="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738188" y="1946486"/>
            <a:ext cx="9217025" cy="826033"/>
          </a:xfrm>
          <a:prstGeom prst="rect">
            <a:avLst/>
          </a:prstGeom>
        </p:spPr>
        <p:txBody>
          <a:bodyPr vert="horz" lIns="99569" tIns="49785" rIns="99569" bIns="49785" rtlCol="0" anchor="t">
            <a:normAutofit/>
          </a:bodyPr>
          <a:lstStyle>
            <a:lvl1pPr algn="l"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>
          <a:xfrm>
            <a:off x="734852" y="2700511"/>
            <a:ext cx="9211770" cy="4032077"/>
          </a:xfrm>
        </p:spPr>
        <p:txBody>
          <a:bodyPr tIns="100800" bIns="100800">
            <a:noAutofit/>
          </a:bodyPr>
          <a:lstStyle>
            <a:lvl1pPr>
              <a:defRPr sz="2800" baseline="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feld 8"/>
          <p:cNvSpPr txBox="1"/>
          <p:nvPr userDrawn="1"/>
        </p:nvSpPr>
        <p:spPr>
          <a:xfrm>
            <a:off x="738188" y="324247"/>
            <a:ext cx="7632848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Repetitorium</a:t>
            </a:r>
            <a:r>
              <a:rPr lang="de-DE" sz="1800" baseline="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aus Unternehmensrecht II</a:t>
            </a:r>
          </a:p>
          <a:p>
            <a:r>
              <a:rPr lang="de-DE" sz="1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Thomas Mollnhuber</a:t>
            </a:r>
            <a:endParaRPr lang="de-AT" sz="18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055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 +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8188" y="1692399"/>
            <a:ext cx="9217025" cy="538001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738187" y="2518432"/>
            <a:ext cx="9217025" cy="4430551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916" y="685039"/>
            <a:ext cx="2642616" cy="71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1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32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38188" y="1946486"/>
            <a:ext cx="3524995" cy="3253099"/>
          </a:xfrm>
          <a:prstGeom prst="rect">
            <a:avLst/>
          </a:prstGeom>
        </p:spPr>
        <p:txBody>
          <a:bodyPr vert="horz" lIns="99569" tIns="49785" rIns="99569" bIns="49785" rtlCol="0" anchor="t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435842" y="2040018"/>
            <a:ext cx="5510746" cy="469257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7401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2" r:id="rId4"/>
    <p:sldLayoutId id="2147483660" r:id="rId5"/>
    <p:sldLayoutId id="2147483653" r:id="rId6"/>
    <p:sldLayoutId id="2147483658" r:id="rId7"/>
    <p:sldLayoutId id="2147483661" r:id="rId8"/>
    <p:sldLayoutId id="2147483663" r:id="rId9"/>
  </p:sldLayoutIdLst>
  <p:txStyles>
    <p:titleStyle>
      <a:lvl1pPr algn="r" defTabSz="995690" rtl="0" eaLnBrk="1" latinLnBrk="0" hangingPunct="1">
        <a:lnSpc>
          <a:spcPts val="3400"/>
        </a:lnSpc>
        <a:spcBef>
          <a:spcPct val="0"/>
        </a:spcBef>
        <a:buNone/>
        <a:defRPr sz="31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177800" algn="l" defTabSz="995690" rtl="0" eaLnBrk="1" latinLnBrk="0" hangingPunct="1">
        <a:spcBef>
          <a:spcPct val="20000"/>
        </a:spcBef>
        <a:buFont typeface="Calibri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8148" y="2052439"/>
            <a:ext cx="9568439" cy="460851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de-DE" sz="4400" dirty="0"/>
              <a:t>Pflichtübung aus Unternehmensrecht</a:t>
            </a:r>
            <a:r>
              <a:rPr lang="de-DE" sz="5000" dirty="0"/>
              <a:t/>
            </a:r>
            <a:br>
              <a:rPr lang="de-DE" sz="5000" dirty="0"/>
            </a:br>
            <a:r>
              <a:rPr lang="de-DE" sz="3100" dirty="0"/>
              <a:t>6. Übungseinheit – Rechnungslegung</a:t>
            </a:r>
            <a:br>
              <a:rPr lang="de-DE" sz="3100" dirty="0"/>
            </a:br>
            <a:r>
              <a:rPr lang="de-DE" sz="2000" dirty="0"/>
              <a:t>Univ.-Prof. Dr. Ulrich Torggler LL.M. (Cornell)</a:t>
            </a:r>
            <a:br>
              <a:rPr lang="de-DE" sz="2000" dirty="0"/>
            </a:br>
            <a:r>
              <a:rPr lang="de-DE" sz="2000" dirty="0"/>
              <a:t>Institut für Unternehmens- und Wirtschaftsrecht</a:t>
            </a:r>
            <a:r>
              <a:rPr lang="de-DE" sz="5000" dirty="0"/>
              <a:t/>
            </a:r>
            <a:br>
              <a:rPr lang="de-DE" sz="5000" dirty="0"/>
            </a:br>
            <a:endParaRPr lang="de-DE" sz="5000" dirty="0"/>
          </a:p>
        </p:txBody>
      </p:sp>
    </p:spTree>
    <p:extLst>
      <p:ext uri="{BB962C8B-B14F-4D97-AF65-F5344CB8AC3E}">
        <p14:creationId xmlns:p14="http://schemas.microsoft.com/office/powerpoint/2010/main" val="8671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004767"/>
            <a:ext cx="9217025" cy="360040"/>
          </a:xfrm>
          <a:prstGeom prst="rect">
            <a:avLst/>
          </a:prstGeom>
          <a:solidFill>
            <a:schemeClr val="accent4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Miete Lagerraum  10 Monate - EUR 500*10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794031"/>
              </p:ext>
            </p:extLst>
          </p:nvPr>
        </p:nvGraphicFramePr>
        <p:xfrm>
          <a:off x="738187" y="5508823"/>
          <a:ext cx="417646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Bank</a:t>
                      </a:r>
                      <a:r>
                        <a:rPr lang="de-DE" baseline="0" dirty="0"/>
                        <a:t>               </a:t>
                      </a:r>
                      <a:r>
                        <a:rPr lang="de-DE" dirty="0"/>
                        <a:t>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</a:t>
                      </a:r>
                      <a:r>
                        <a:rPr lang="de-DE" dirty="0" smtClean="0"/>
                        <a:t>15.500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284232"/>
              </p:ext>
            </p:extLst>
          </p:nvPr>
        </p:nvGraphicFramePr>
        <p:xfrm>
          <a:off x="5778746" y="5508823"/>
          <a:ext cx="4176466" cy="159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24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Mietaufwand      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087845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-2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35.5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8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004767"/>
            <a:ext cx="9217025" cy="360040"/>
          </a:xfrm>
          <a:prstGeom prst="rect">
            <a:avLst/>
          </a:prstGeom>
          <a:solidFill>
            <a:schemeClr val="accent4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Miete Lagerraum  10 Monate - EUR 500*10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093386"/>
              </p:ext>
            </p:extLst>
          </p:nvPr>
        </p:nvGraphicFramePr>
        <p:xfrm>
          <a:off x="738187" y="5508823"/>
          <a:ext cx="417646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Bank</a:t>
                      </a:r>
                      <a:r>
                        <a:rPr lang="de-DE" baseline="0" dirty="0"/>
                        <a:t>               </a:t>
                      </a:r>
                      <a:r>
                        <a:rPr lang="de-DE" dirty="0"/>
                        <a:t>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</a:t>
                      </a:r>
                      <a:r>
                        <a:rPr lang="de-DE" dirty="0" smtClean="0"/>
                        <a:t>15.500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500*10 = 5000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451691"/>
              </p:ext>
            </p:extLst>
          </p:nvPr>
        </p:nvGraphicFramePr>
        <p:xfrm>
          <a:off x="5778746" y="5508823"/>
          <a:ext cx="4176466" cy="159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24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Mietaufwand      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500*10=5000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751055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-7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344951"/>
              </p:ext>
            </p:extLst>
          </p:nvPr>
        </p:nvGraphicFramePr>
        <p:xfrm>
          <a:off x="1098228" y="540271"/>
          <a:ext cx="4032449" cy="31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7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14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72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8682"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GuV (vereinfacht)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Erträge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578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a:t>−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Aufwendungen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5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a:t>−</a:t>
                      </a:r>
                      <a:endParaRPr lang="de-AT" sz="16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Steuern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Jahresgewinn/-verlust</a:t>
                      </a:r>
                      <a:endParaRPr lang="de-AT" sz="16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+/-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Rücklagen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Verlustvortrag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-2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Bilanzgewinn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-7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cxnSp>
        <p:nvCxnSpPr>
          <p:cNvPr id="10" name="Gerade Verbindung mit Pfeil 9"/>
          <p:cNvCxnSpPr/>
          <p:nvPr/>
        </p:nvCxnSpPr>
        <p:spPr>
          <a:xfrm flipV="1">
            <a:off x="5202684" y="3060551"/>
            <a:ext cx="3888432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4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220791"/>
            <a:ext cx="9217025" cy="360040"/>
          </a:xfrm>
          <a:prstGeom prst="rect">
            <a:avLst/>
          </a:prstGeom>
          <a:solidFill>
            <a:srgbClr val="FFFF00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Wareneinkauf/Warenverkauf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608019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-7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9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8148" y="2052439"/>
            <a:ext cx="9568439" cy="4608512"/>
          </a:xfrm>
        </p:spPr>
        <p:txBody>
          <a:bodyPr>
            <a:noAutofit/>
          </a:bodyPr>
          <a:lstStyle/>
          <a:p>
            <a:pPr algn="l"/>
            <a:r>
              <a:rPr lang="de-DE" sz="4400" dirty="0"/>
              <a:t>Bestandsorientierte Methode</a:t>
            </a:r>
            <a:endParaRPr lang="de-DE" sz="5000" dirty="0"/>
          </a:p>
        </p:txBody>
      </p:sp>
    </p:spTree>
    <p:extLst>
      <p:ext uri="{BB962C8B-B14F-4D97-AF65-F5344CB8AC3E}">
        <p14:creationId xmlns:p14="http://schemas.microsoft.com/office/powerpoint/2010/main" val="65096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220791"/>
            <a:ext cx="9217025" cy="360040"/>
          </a:xfrm>
          <a:prstGeom prst="rect">
            <a:avLst/>
          </a:prstGeom>
          <a:solidFill>
            <a:srgbClr val="FFFF00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Wareneinkauf Katzenspielzeug – EUR 15.000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23247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-7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6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004767"/>
            <a:ext cx="9217025" cy="360040"/>
          </a:xfrm>
          <a:prstGeom prst="rect">
            <a:avLst/>
          </a:prstGeom>
          <a:solidFill>
            <a:schemeClr val="accent4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Wareneinkauf Katzenspielzeug – EUR 15.000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485333"/>
              </p:ext>
            </p:extLst>
          </p:nvPr>
        </p:nvGraphicFramePr>
        <p:xfrm>
          <a:off x="738187" y="5508823"/>
          <a:ext cx="417646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Vorräte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840200"/>
              </p:ext>
            </p:extLst>
          </p:nvPr>
        </p:nvGraphicFramePr>
        <p:xfrm>
          <a:off x="5778746" y="5508823"/>
          <a:ext cx="4176466" cy="159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24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Bank    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</a:t>
                      </a:r>
                      <a:r>
                        <a:rPr lang="de-DE" dirty="0" smtClean="0"/>
                        <a:t>15.500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500*10</a:t>
                      </a:r>
                      <a:r>
                        <a:rPr lang="de-DE" baseline="0" dirty="0"/>
                        <a:t>=5000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153800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-7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61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004767"/>
            <a:ext cx="9217025" cy="360040"/>
          </a:xfrm>
          <a:prstGeom prst="rect">
            <a:avLst/>
          </a:prstGeom>
          <a:solidFill>
            <a:schemeClr val="accent4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Wareneinkauf Katzenspielzeug – EUR 15.000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783601"/>
              </p:ext>
            </p:extLst>
          </p:nvPr>
        </p:nvGraphicFramePr>
        <p:xfrm>
          <a:off x="738187" y="5508823"/>
          <a:ext cx="417646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Vorräte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15.000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673269"/>
              </p:ext>
            </p:extLst>
          </p:nvPr>
        </p:nvGraphicFramePr>
        <p:xfrm>
          <a:off x="5778746" y="5508823"/>
          <a:ext cx="4176466" cy="159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24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Bank    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</a:t>
                      </a:r>
                      <a:r>
                        <a:rPr lang="de-DE" dirty="0" smtClean="0"/>
                        <a:t>15.500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500*10</a:t>
                      </a:r>
                      <a:r>
                        <a:rPr lang="de-DE" baseline="0" dirty="0"/>
                        <a:t>=5000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15.000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806647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-7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40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220791"/>
            <a:ext cx="9217025" cy="360040"/>
          </a:xfrm>
          <a:prstGeom prst="rect">
            <a:avLst/>
          </a:prstGeom>
          <a:solidFill>
            <a:srgbClr val="FFFF00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Warenverkauf Katzenspielzeug – EUR 30.000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733911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-7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3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004767"/>
            <a:ext cx="9217025" cy="360040"/>
          </a:xfrm>
          <a:prstGeom prst="rect">
            <a:avLst/>
          </a:prstGeom>
          <a:solidFill>
            <a:schemeClr val="accent4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Warenverkauf Katzenspielzeug – EUR 30.000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51955"/>
              </p:ext>
            </p:extLst>
          </p:nvPr>
        </p:nvGraphicFramePr>
        <p:xfrm>
          <a:off x="738187" y="5508823"/>
          <a:ext cx="417646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Kassa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</a:t>
                      </a:r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869620"/>
              </p:ext>
            </p:extLst>
          </p:nvPr>
        </p:nvGraphicFramePr>
        <p:xfrm>
          <a:off x="5778746" y="5508823"/>
          <a:ext cx="4176466" cy="159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24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(-)              Umsatzerlöse</a:t>
                      </a:r>
                      <a:r>
                        <a:rPr lang="de-DE" baseline="0" dirty="0"/>
                        <a:t>         </a:t>
                      </a:r>
                      <a:r>
                        <a:rPr lang="de-DE" dirty="0"/>
                        <a:t>(+)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692163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-7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6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004767"/>
            <a:ext cx="9217025" cy="360040"/>
          </a:xfrm>
          <a:prstGeom prst="rect">
            <a:avLst/>
          </a:prstGeom>
          <a:solidFill>
            <a:schemeClr val="accent4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Warenverkauf Katzenspielzeug – EUR 30.000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808150"/>
              </p:ext>
            </p:extLst>
          </p:nvPr>
        </p:nvGraphicFramePr>
        <p:xfrm>
          <a:off x="738187" y="5508823"/>
          <a:ext cx="417646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Kassa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</a:t>
                      </a:r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30.000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291682"/>
              </p:ext>
            </p:extLst>
          </p:nvPr>
        </p:nvGraphicFramePr>
        <p:xfrm>
          <a:off x="5778746" y="5508823"/>
          <a:ext cx="4176466" cy="159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24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(-)              Umsatzerlöse</a:t>
                      </a:r>
                      <a:r>
                        <a:rPr lang="de-DE" baseline="0" dirty="0"/>
                        <a:t>         </a:t>
                      </a:r>
                      <a:r>
                        <a:rPr lang="de-DE" dirty="0"/>
                        <a:t>(+)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30.000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429105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23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45.5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60.5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60.5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088096"/>
              </p:ext>
            </p:extLst>
          </p:nvPr>
        </p:nvGraphicFramePr>
        <p:xfrm>
          <a:off x="1098228" y="540271"/>
          <a:ext cx="4032449" cy="31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7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14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72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8682"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GuV (vereinfacht)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Erträge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578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a:t>−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Aufwendungen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5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a:t>−</a:t>
                      </a:r>
                      <a:endParaRPr lang="de-AT" sz="16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Steuern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Jahresgewinn/-verlust</a:t>
                      </a:r>
                      <a:endParaRPr lang="de-AT" sz="16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+/-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Rücklagen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Verlustvortrag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-2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Bilanzgewinn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23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cxnSp>
        <p:nvCxnSpPr>
          <p:cNvPr id="10" name="Gerade Verbindung mit Pfeil 9"/>
          <p:cNvCxnSpPr/>
          <p:nvPr/>
        </p:nvCxnSpPr>
        <p:spPr>
          <a:xfrm flipV="1">
            <a:off x="5202684" y="3060551"/>
            <a:ext cx="3888432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35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8148" y="2052439"/>
            <a:ext cx="9568439" cy="4608512"/>
          </a:xfrm>
        </p:spPr>
        <p:txBody>
          <a:bodyPr>
            <a:noAutofit/>
          </a:bodyPr>
          <a:lstStyle/>
          <a:p>
            <a:pPr algn="l"/>
            <a:r>
              <a:rPr lang="de-DE" sz="4400" dirty="0" err="1"/>
              <a:t>Schnurr</a:t>
            </a:r>
            <a:r>
              <a:rPr lang="de-DE" sz="4400" dirty="0"/>
              <a:t> und Kratz GmbH</a:t>
            </a:r>
            <a:endParaRPr lang="de-DE" sz="5000" dirty="0"/>
          </a:p>
        </p:txBody>
      </p:sp>
    </p:spTree>
    <p:extLst>
      <p:ext uri="{BB962C8B-B14F-4D97-AF65-F5344CB8AC3E}">
        <p14:creationId xmlns:p14="http://schemas.microsoft.com/office/powerpoint/2010/main" val="36378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220791"/>
            <a:ext cx="9217025" cy="360040"/>
          </a:xfrm>
          <a:prstGeom prst="rect">
            <a:avLst/>
          </a:prstGeom>
          <a:solidFill>
            <a:srgbClr val="FFFF00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Warenverkauf Katzenspielzeug: Aufwendungen – EUR 10.000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253911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23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45.5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60.5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60.5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08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004767"/>
            <a:ext cx="9217025" cy="360040"/>
          </a:xfrm>
          <a:prstGeom prst="rect">
            <a:avLst/>
          </a:prstGeom>
          <a:solidFill>
            <a:schemeClr val="accent4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Warenverkauf Katzenspielzeug: Aufwendungen – EUR 10.000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965421"/>
              </p:ext>
            </p:extLst>
          </p:nvPr>
        </p:nvGraphicFramePr>
        <p:xfrm>
          <a:off x="738187" y="5508823"/>
          <a:ext cx="417646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Wareneinsatz 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338811"/>
              </p:ext>
            </p:extLst>
          </p:nvPr>
        </p:nvGraphicFramePr>
        <p:xfrm>
          <a:off x="5778746" y="5508823"/>
          <a:ext cx="4176466" cy="159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24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Vorräte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15.000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945010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23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45.5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60.5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60.5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7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004767"/>
            <a:ext cx="9217025" cy="360040"/>
          </a:xfrm>
          <a:prstGeom prst="rect">
            <a:avLst/>
          </a:prstGeom>
          <a:solidFill>
            <a:schemeClr val="accent4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Warenverkauf Katzenspielzeug: Aufwendungen – EUR 10.000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514340"/>
              </p:ext>
            </p:extLst>
          </p:nvPr>
        </p:nvGraphicFramePr>
        <p:xfrm>
          <a:off x="738187" y="5508823"/>
          <a:ext cx="417646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Wareneinsatz 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10.000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461744"/>
              </p:ext>
            </p:extLst>
          </p:nvPr>
        </p:nvGraphicFramePr>
        <p:xfrm>
          <a:off x="5778746" y="5508823"/>
          <a:ext cx="4176466" cy="159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24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Vorräte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10.000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15.000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962575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13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45.5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50.5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50.5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259773"/>
              </p:ext>
            </p:extLst>
          </p:nvPr>
        </p:nvGraphicFramePr>
        <p:xfrm>
          <a:off x="1098228" y="540271"/>
          <a:ext cx="4032449" cy="31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7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14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72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8682"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GuV (vereinfacht)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Erträge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578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a:t>−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Aufwendungen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a:t>−</a:t>
                      </a:r>
                      <a:endParaRPr lang="de-AT" sz="16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Steuern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Jahresgewinn/-verlust</a:t>
                      </a:r>
                      <a:endParaRPr lang="de-AT" sz="16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+/-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Rücklagen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Verlustvortrag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-2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Bilanzgewinn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13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cxnSp>
        <p:nvCxnSpPr>
          <p:cNvPr id="10" name="Gerade Verbindung mit Pfeil 9"/>
          <p:cNvCxnSpPr/>
          <p:nvPr/>
        </p:nvCxnSpPr>
        <p:spPr>
          <a:xfrm flipV="1">
            <a:off x="5202684" y="3060551"/>
            <a:ext cx="3888432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8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8148" y="2052439"/>
            <a:ext cx="9568439" cy="4608512"/>
          </a:xfrm>
        </p:spPr>
        <p:txBody>
          <a:bodyPr>
            <a:noAutofit/>
          </a:bodyPr>
          <a:lstStyle/>
          <a:p>
            <a:pPr algn="l"/>
            <a:r>
              <a:rPr lang="de-DE" sz="4400" dirty="0"/>
              <a:t>Aufwandsorientierte Methode</a:t>
            </a:r>
            <a:endParaRPr lang="de-DE" sz="5000" dirty="0"/>
          </a:p>
        </p:txBody>
      </p:sp>
    </p:spTree>
    <p:extLst>
      <p:ext uri="{BB962C8B-B14F-4D97-AF65-F5344CB8AC3E}">
        <p14:creationId xmlns:p14="http://schemas.microsoft.com/office/powerpoint/2010/main" val="135926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220791"/>
            <a:ext cx="9217025" cy="360040"/>
          </a:xfrm>
          <a:prstGeom prst="rect">
            <a:avLst/>
          </a:prstGeom>
          <a:solidFill>
            <a:srgbClr val="FFFF00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Wareneinkauf Katzenspielzeug – EUR 15.000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103432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-7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00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004767"/>
            <a:ext cx="9217025" cy="360040"/>
          </a:xfrm>
          <a:prstGeom prst="rect">
            <a:avLst/>
          </a:prstGeom>
          <a:solidFill>
            <a:schemeClr val="accent4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Wareneinkauf Katzenspielzeug – EUR 15.000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99733"/>
              </p:ext>
            </p:extLst>
          </p:nvPr>
        </p:nvGraphicFramePr>
        <p:xfrm>
          <a:off x="738187" y="5508823"/>
          <a:ext cx="417646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Wareneinsatz 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223801"/>
              </p:ext>
            </p:extLst>
          </p:nvPr>
        </p:nvGraphicFramePr>
        <p:xfrm>
          <a:off x="5778746" y="5508823"/>
          <a:ext cx="4176466" cy="159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24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Bank    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</a:t>
                      </a:r>
                      <a:r>
                        <a:rPr lang="de-DE" dirty="0" smtClean="0"/>
                        <a:t>15.500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500*10</a:t>
                      </a:r>
                      <a:r>
                        <a:rPr lang="de-DE" baseline="0" dirty="0"/>
                        <a:t>=5000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20910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-7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8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004767"/>
            <a:ext cx="9217025" cy="360040"/>
          </a:xfrm>
          <a:prstGeom prst="rect">
            <a:avLst/>
          </a:prstGeom>
          <a:solidFill>
            <a:schemeClr val="accent4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Wareneinkauf Katzenspielzeug – EUR 15.000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138334"/>
              </p:ext>
            </p:extLst>
          </p:nvPr>
        </p:nvGraphicFramePr>
        <p:xfrm>
          <a:off x="738187" y="5508823"/>
          <a:ext cx="417646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Wareneinsatz 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15.000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030154"/>
              </p:ext>
            </p:extLst>
          </p:nvPr>
        </p:nvGraphicFramePr>
        <p:xfrm>
          <a:off x="5778746" y="5508823"/>
          <a:ext cx="4176466" cy="159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24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Bank    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</a:t>
                      </a:r>
                      <a:r>
                        <a:rPr lang="de-DE" dirty="0" smtClean="0"/>
                        <a:t>15.500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500*10</a:t>
                      </a:r>
                      <a:r>
                        <a:rPr lang="de-DE" baseline="0" dirty="0"/>
                        <a:t>=5000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15.000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669056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-22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751702"/>
              </p:ext>
            </p:extLst>
          </p:nvPr>
        </p:nvGraphicFramePr>
        <p:xfrm>
          <a:off x="1098228" y="540271"/>
          <a:ext cx="4032449" cy="31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7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14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72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8682"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GuV (vereinfacht)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Erträge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578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a:t>−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Aufwendungen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20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a:t>−</a:t>
                      </a:r>
                      <a:endParaRPr lang="de-AT" sz="16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Steuern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Jahresgewinn/-verlust</a:t>
                      </a:r>
                      <a:endParaRPr lang="de-AT" sz="16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-20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+/-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Rücklagen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Verlustvortrag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-2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Bilanzverlust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-22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cxnSp>
        <p:nvCxnSpPr>
          <p:cNvPr id="10" name="Gerade Verbindung mit Pfeil 9"/>
          <p:cNvCxnSpPr/>
          <p:nvPr/>
        </p:nvCxnSpPr>
        <p:spPr>
          <a:xfrm flipV="1">
            <a:off x="5202684" y="3060551"/>
            <a:ext cx="3888432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84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220791"/>
            <a:ext cx="9217025" cy="360040"/>
          </a:xfrm>
          <a:prstGeom prst="rect">
            <a:avLst/>
          </a:prstGeom>
          <a:solidFill>
            <a:srgbClr val="FFFF00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Warenverkauf Katzenspielzeug – EUR 30.000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163254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-22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3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004767"/>
            <a:ext cx="9217025" cy="360040"/>
          </a:xfrm>
          <a:prstGeom prst="rect">
            <a:avLst/>
          </a:prstGeom>
          <a:solidFill>
            <a:schemeClr val="accent4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Warenverkauf Katzenspielzeug – EUR 30.000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05274"/>
              </p:ext>
            </p:extLst>
          </p:nvPr>
        </p:nvGraphicFramePr>
        <p:xfrm>
          <a:off x="738187" y="5508823"/>
          <a:ext cx="417646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Kassa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</a:t>
                      </a:r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006466"/>
              </p:ext>
            </p:extLst>
          </p:nvPr>
        </p:nvGraphicFramePr>
        <p:xfrm>
          <a:off x="5778746" y="5508823"/>
          <a:ext cx="4176466" cy="159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24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(-)              Umsatzerlöse</a:t>
                      </a:r>
                      <a:r>
                        <a:rPr lang="de-DE" baseline="0" dirty="0"/>
                        <a:t>         </a:t>
                      </a:r>
                      <a:r>
                        <a:rPr lang="de-DE" dirty="0"/>
                        <a:t>(+)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808160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-22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004767"/>
            <a:ext cx="9217025" cy="360040"/>
          </a:xfrm>
          <a:prstGeom prst="rect">
            <a:avLst/>
          </a:prstGeom>
          <a:solidFill>
            <a:schemeClr val="accent4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Warenverkauf Katzenspielzeug – EUR 30.000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025684"/>
              </p:ext>
            </p:extLst>
          </p:nvPr>
        </p:nvGraphicFramePr>
        <p:xfrm>
          <a:off x="738187" y="5508823"/>
          <a:ext cx="417646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Kassa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</a:t>
                      </a:r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30.000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113893"/>
              </p:ext>
            </p:extLst>
          </p:nvPr>
        </p:nvGraphicFramePr>
        <p:xfrm>
          <a:off x="5778746" y="5508823"/>
          <a:ext cx="4176466" cy="159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24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(-)              Umsatzerlöse</a:t>
                      </a:r>
                      <a:r>
                        <a:rPr lang="de-DE" baseline="0" dirty="0"/>
                        <a:t>         </a:t>
                      </a:r>
                      <a:r>
                        <a:rPr lang="de-DE" dirty="0"/>
                        <a:t>(+)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30.000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04466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8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45,5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434928"/>
              </p:ext>
            </p:extLst>
          </p:nvPr>
        </p:nvGraphicFramePr>
        <p:xfrm>
          <a:off x="1098228" y="540271"/>
          <a:ext cx="4032449" cy="31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7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14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72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8682"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GuV (vereinfacht)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Erträge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578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a:t>−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Aufwendungen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20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a:t>−</a:t>
                      </a:r>
                      <a:endParaRPr lang="de-AT" sz="16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Steuern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Jahresgewinn/-verlust</a:t>
                      </a:r>
                      <a:endParaRPr lang="de-AT" sz="16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10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+/-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Rücklagen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Verlustvortrag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-2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Bilanzgewinn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8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cxnSp>
        <p:nvCxnSpPr>
          <p:cNvPr id="12" name="Gerade Verbindung mit Pfeil 11"/>
          <p:cNvCxnSpPr/>
          <p:nvPr/>
        </p:nvCxnSpPr>
        <p:spPr>
          <a:xfrm flipV="1">
            <a:off x="5202684" y="3060551"/>
            <a:ext cx="3888432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28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8148" y="2052439"/>
            <a:ext cx="10153128" cy="4608512"/>
          </a:xfrm>
        </p:spPr>
        <p:txBody>
          <a:bodyPr>
            <a:noAutofit/>
          </a:bodyPr>
          <a:lstStyle/>
          <a:p>
            <a:pPr algn="l"/>
            <a:r>
              <a:rPr lang="de-DE" sz="4400" dirty="0"/>
              <a:t>1. Eröffnungsbilanz (§ 193 </a:t>
            </a:r>
            <a:r>
              <a:rPr lang="de-DE" sz="4400" dirty="0" err="1"/>
              <a:t>Abs</a:t>
            </a:r>
            <a:r>
              <a:rPr lang="de-DE" sz="4400" dirty="0"/>
              <a:t> 1 UGB)</a:t>
            </a:r>
            <a:endParaRPr lang="de-DE" sz="5000" dirty="0"/>
          </a:p>
        </p:txBody>
      </p:sp>
    </p:spTree>
    <p:extLst>
      <p:ext uri="{BB962C8B-B14F-4D97-AF65-F5344CB8AC3E}">
        <p14:creationId xmlns:p14="http://schemas.microsoft.com/office/powerpoint/2010/main" val="262167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220791"/>
            <a:ext cx="9217025" cy="360040"/>
          </a:xfrm>
          <a:prstGeom prst="rect">
            <a:avLst/>
          </a:prstGeom>
          <a:solidFill>
            <a:srgbClr val="FFFF00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Jahresende: Inventur - Lagerbestandsveränderung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998976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8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45,5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6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004767"/>
            <a:ext cx="9217025" cy="360040"/>
          </a:xfrm>
          <a:prstGeom prst="rect">
            <a:avLst/>
          </a:prstGeom>
          <a:solidFill>
            <a:schemeClr val="accent4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Jahresende: Inventur - Lagerbestandsveränderung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009885"/>
              </p:ext>
            </p:extLst>
          </p:nvPr>
        </p:nvGraphicFramePr>
        <p:xfrm>
          <a:off x="738187" y="5508823"/>
          <a:ext cx="417646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Wareneinsatz 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15.000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509442"/>
              </p:ext>
            </p:extLst>
          </p:nvPr>
        </p:nvGraphicFramePr>
        <p:xfrm>
          <a:off x="5778746" y="5508823"/>
          <a:ext cx="4176466" cy="159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24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Vorräte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918626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8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45,5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0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004767"/>
            <a:ext cx="9217025" cy="360040"/>
          </a:xfrm>
          <a:prstGeom prst="rect">
            <a:avLst/>
          </a:prstGeom>
          <a:solidFill>
            <a:schemeClr val="accent4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Jahresende: Inventur - Lagerbestandsveränderung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223950"/>
              </p:ext>
            </p:extLst>
          </p:nvPr>
        </p:nvGraphicFramePr>
        <p:xfrm>
          <a:off x="738187" y="5508823"/>
          <a:ext cx="417646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Wareneinsatz 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15.000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5.000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90998"/>
              </p:ext>
            </p:extLst>
          </p:nvPr>
        </p:nvGraphicFramePr>
        <p:xfrm>
          <a:off x="5778746" y="5508823"/>
          <a:ext cx="4176466" cy="159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24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Vorräte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Inventur: 5.000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051798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13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45,5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50.5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50.5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593520"/>
              </p:ext>
            </p:extLst>
          </p:nvPr>
        </p:nvGraphicFramePr>
        <p:xfrm>
          <a:off x="1098228" y="540271"/>
          <a:ext cx="4032449" cy="31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7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14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72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8682"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GuV (vereinfacht)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Erträge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578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a:t>−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Aufwendungen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a:t>−</a:t>
                      </a:r>
                      <a:endParaRPr lang="de-AT" sz="16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Steuern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Jahresgewinn/-verlust</a:t>
                      </a:r>
                      <a:endParaRPr lang="de-AT" sz="16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+/-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Rücklagen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Verlustvortrag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-2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682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Bilanzgewinn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13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cxnSp>
        <p:nvCxnSpPr>
          <p:cNvPr id="4" name="Gerade Verbindung mit Pfeil 3"/>
          <p:cNvCxnSpPr/>
          <p:nvPr/>
        </p:nvCxnSpPr>
        <p:spPr>
          <a:xfrm flipV="1">
            <a:off x="5202684" y="3060551"/>
            <a:ext cx="3888432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14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8148" y="2052439"/>
            <a:ext cx="9568439" cy="4608512"/>
          </a:xfrm>
        </p:spPr>
        <p:txBody>
          <a:bodyPr>
            <a:noAutofit/>
          </a:bodyPr>
          <a:lstStyle/>
          <a:p>
            <a:pPr algn="l"/>
            <a:r>
              <a:rPr lang="de-DE" sz="4400" dirty="0"/>
              <a:t>3. Jahresabschluss: Bilanz + GuV</a:t>
            </a:r>
            <a:r>
              <a:rPr lang="de-DE" sz="5000" dirty="0"/>
              <a:t/>
            </a:r>
            <a:br>
              <a:rPr lang="de-DE" sz="5000" dirty="0"/>
            </a:br>
            <a:endParaRPr lang="de-DE" sz="5000" dirty="0"/>
          </a:p>
        </p:txBody>
      </p:sp>
    </p:spTree>
    <p:extLst>
      <p:ext uri="{BB962C8B-B14F-4D97-AF65-F5344CB8AC3E}">
        <p14:creationId xmlns:p14="http://schemas.microsoft.com/office/powerpoint/2010/main" val="14878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de-DE" sz="2000" dirty="0"/>
              <a:t>Bilanz zum 31.12.2015</a:t>
            </a:r>
            <a:endParaRPr lang="de-AT" sz="2000" dirty="0"/>
          </a:p>
        </p:txBody>
      </p:sp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426443"/>
              </p:ext>
            </p:extLst>
          </p:nvPr>
        </p:nvGraphicFramePr>
        <p:xfrm>
          <a:off x="738188" y="2340471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13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45,5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50.5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50.5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76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de-DE" sz="2000" dirty="0"/>
              <a:t>Gewinn- und Verlustrechnung (GuV)</a:t>
            </a:r>
            <a:endParaRPr lang="de-AT" sz="200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08940"/>
              </p:ext>
            </p:extLst>
          </p:nvPr>
        </p:nvGraphicFramePr>
        <p:xfrm>
          <a:off x="5295014" y="2196456"/>
          <a:ext cx="4732206" cy="4477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3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753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15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2815">
                <a:tc gridSpan="3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GuV</a:t>
                      </a:r>
                      <a:r>
                        <a:rPr lang="de-AT" sz="16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nach dem </a:t>
                      </a: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Umsatzkostenverfahren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7293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699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60688" algn="l"/>
                        </a:tabLst>
                        <a:defRPr/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Umsatzerlöse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3647"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–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Herstellungskosten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10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3534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Bruttoergebnis vom Umsatz</a:t>
                      </a:r>
                      <a:endParaRPr lang="de-AT" sz="1600" b="0" i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  <a:endParaRPr lang="de-AT" sz="1600" b="0" i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3534"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–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Vertriebskosten</a:t>
                      </a:r>
                    </a:p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Verwaltungskosten</a:t>
                      </a:r>
                      <a:endParaRPr lang="de-AT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  <a:endParaRPr lang="de-AT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534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Sonstige betriebliche Erträge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  <a:endParaRPr lang="de-AT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3534"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–</a:t>
                      </a:r>
                      <a:endParaRPr lang="de-AT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Sonstige betriebliche Aufwendungen</a:t>
                      </a:r>
                      <a:endParaRPr lang="de-AT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5</a:t>
                      </a:r>
                      <a:endParaRPr lang="de-AT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8113">
                <a:tc>
                  <a:txBody>
                    <a:bodyPr/>
                    <a:lstStyle/>
                    <a:p>
                      <a:pPr marL="31115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=</a:t>
                      </a:r>
                      <a:endParaRPr lang="de-AT" sz="16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6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Betriebsergebnis</a:t>
                      </a:r>
                      <a:endParaRPr lang="de-AT" sz="16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</a:t>
                      </a:r>
                      <a:endParaRPr lang="de-AT" sz="16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6980">
                <a:tc>
                  <a:txBody>
                    <a:bodyPr/>
                    <a:lstStyle/>
                    <a:p>
                      <a:pPr marL="31115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+/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Finanzergebnis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3534">
                <a:tc>
                  <a:txBody>
                    <a:bodyPr/>
                    <a:lstStyle/>
                    <a:p>
                      <a:pPr marL="3111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6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Ergebnis vor Steuern</a:t>
                      </a:r>
                      <a:endParaRPr lang="de-AT" sz="16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</a:t>
                      </a:r>
                      <a:endParaRPr lang="de-AT" sz="16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3534">
                <a:tc>
                  <a:txBody>
                    <a:bodyPr/>
                    <a:lstStyle/>
                    <a:p>
                      <a:pPr marL="31115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Steuern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2925">
                <a:tc>
                  <a:txBody>
                    <a:bodyPr/>
                    <a:lstStyle/>
                    <a:p>
                      <a:pPr marL="3111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Jahresüberschuss/-</a:t>
                      </a:r>
                      <a:r>
                        <a:rPr lang="de-AT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fehlbetrag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2925">
                <a:tc>
                  <a:txBody>
                    <a:bodyPr/>
                    <a:lstStyle/>
                    <a:p>
                      <a:pPr marL="31115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+/–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Rücklagenbewegungen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3534">
                <a:tc>
                  <a:txBody>
                    <a:bodyPr/>
                    <a:lstStyle/>
                    <a:p>
                      <a:pPr marL="31115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+/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Gewinn-/Verlustvortrag (Vorjahr)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-2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3534">
                <a:tc>
                  <a:txBody>
                    <a:bodyPr/>
                    <a:lstStyle/>
                    <a:p>
                      <a:pPr marL="3111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Bilanzgewinn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0163" indent="-30163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13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667466"/>
              </p:ext>
            </p:extLst>
          </p:nvPr>
        </p:nvGraphicFramePr>
        <p:xfrm>
          <a:off x="738188" y="2844527"/>
          <a:ext cx="3528393" cy="2664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3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462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88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0648"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GuV (vereinfacht)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195"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Erträge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30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3213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a:t>−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Aufwendungen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</a:t>
                      </a:r>
                      <a:endParaRPr lang="de-AT" sz="16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648">
                <a:tc>
                  <a:txBody>
                    <a:bodyPr/>
                    <a:lstStyle/>
                    <a:p>
                      <a:pPr marL="31115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a:t>−</a:t>
                      </a:r>
                      <a:endParaRPr lang="de-AT" sz="16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Steuern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648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Jahresgewinn</a:t>
                      </a:r>
                      <a:endParaRPr lang="de-AT" sz="16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0648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+/</a:t>
                      </a: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a:t>−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Rücklagen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0648">
                <a:tc>
                  <a:txBody>
                    <a:bodyPr/>
                    <a:lstStyle/>
                    <a:p>
                      <a:pPr marL="31115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i="0" dirty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a:t>−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Verlustvortrag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-2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0648"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=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AT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Bilanzgewinn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l">
                        <a:spcAft>
                          <a:spcPts val="0"/>
                        </a:spcAft>
                      </a:pPr>
                      <a:r>
                        <a:rPr lang="de-DE" sz="16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13</a:t>
                      </a:r>
                      <a:endParaRPr lang="de-AT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Pfeil nach rechts 1"/>
          <p:cNvSpPr/>
          <p:nvPr/>
        </p:nvSpPr>
        <p:spPr>
          <a:xfrm>
            <a:off x="4626620" y="4232830"/>
            <a:ext cx="576064" cy="432048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Rechteck 2"/>
          <p:cNvSpPr/>
          <p:nvPr/>
        </p:nvSpPr>
        <p:spPr>
          <a:xfrm>
            <a:off x="810196" y="3132559"/>
            <a:ext cx="3442474" cy="288032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5418708" y="2484487"/>
            <a:ext cx="4608512" cy="288032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8" name="Gewinkelte Verbindung 7"/>
          <p:cNvCxnSpPr>
            <a:endCxn id="9" idx="1"/>
          </p:cNvCxnSpPr>
          <p:nvPr/>
        </p:nvCxnSpPr>
        <p:spPr>
          <a:xfrm flipV="1">
            <a:off x="4267394" y="2628503"/>
            <a:ext cx="1151314" cy="656471"/>
          </a:xfrm>
          <a:prstGeom prst="bentConnector3">
            <a:avLst/>
          </a:prstGeom>
          <a:ln w="1905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810196" y="3492599"/>
            <a:ext cx="3442474" cy="46426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Rechteck 12"/>
          <p:cNvSpPr/>
          <p:nvPr/>
        </p:nvSpPr>
        <p:spPr>
          <a:xfrm>
            <a:off x="5428868" y="2952539"/>
            <a:ext cx="4598352" cy="25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4" name="Gewinkelte Verbindung 13"/>
          <p:cNvCxnSpPr>
            <a:endCxn id="13" idx="1"/>
          </p:cNvCxnSpPr>
          <p:nvPr/>
        </p:nvCxnSpPr>
        <p:spPr>
          <a:xfrm flipV="1">
            <a:off x="4252670" y="3078539"/>
            <a:ext cx="1176198" cy="558076"/>
          </a:xfrm>
          <a:prstGeom prst="bentConnector3">
            <a:avLst>
              <a:gd name="adj1" fmla="val 58292"/>
            </a:avLst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796286" y="4356695"/>
            <a:ext cx="3456384" cy="288032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Rechteck 22"/>
          <p:cNvSpPr/>
          <p:nvPr/>
        </p:nvSpPr>
        <p:spPr>
          <a:xfrm>
            <a:off x="5428868" y="5588774"/>
            <a:ext cx="4538920" cy="25200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29" name="Gewinkelte Verbindung 28"/>
          <p:cNvCxnSpPr>
            <a:stCxn id="22" idx="3"/>
            <a:endCxn id="23" idx="1"/>
          </p:cNvCxnSpPr>
          <p:nvPr/>
        </p:nvCxnSpPr>
        <p:spPr>
          <a:xfrm>
            <a:off x="4252670" y="4500711"/>
            <a:ext cx="1176198" cy="1214063"/>
          </a:xfrm>
          <a:prstGeom prst="bentConnector3">
            <a:avLst>
              <a:gd name="adj1" fmla="val 50000"/>
            </a:avLst>
          </a:prstGeom>
          <a:ln w="127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/>
          <p:cNvSpPr/>
          <p:nvPr/>
        </p:nvSpPr>
        <p:spPr>
          <a:xfrm>
            <a:off x="824106" y="4659497"/>
            <a:ext cx="3442474" cy="921334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2" name="Rechteck 31"/>
          <p:cNvSpPr/>
          <p:nvPr/>
        </p:nvSpPr>
        <p:spPr>
          <a:xfrm>
            <a:off x="5443592" y="5881839"/>
            <a:ext cx="4583628" cy="815088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37" name="Gewinkelte Verbindung 36"/>
          <p:cNvCxnSpPr>
            <a:stCxn id="31" idx="2"/>
            <a:endCxn id="32" idx="1"/>
          </p:cNvCxnSpPr>
          <p:nvPr/>
        </p:nvCxnSpPr>
        <p:spPr>
          <a:xfrm rot="16200000" flipH="1">
            <a:off x="3640191" y="4485982"/>
            <a:ext cx="708552" cy="2898249"/>
          </a:xfrm>
          <a:prstGeom prst="bentConnector2">
            <a:avLst/>
          </a:prstGeom>
          <a:ln w="127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5423788" y="4248711"/>
            <a:ext cx="4598352" cy="25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25" name="Gewinkelte Verbindung 24"/>
          <p:cNvCxnSpPr/>
          <p:nvPr/>
        </p:nvCxnSpPr>
        <p:spPr>
          <a:xfrm>
            <a:off x="4267394" y="3828587"/>
            <a:ext cx="1151314" cy="528108"/>
          </a:xfrm>
          <a:prstGeom prst="bentConnector3">
            <a:avLst>
              <a:gd name="adj1" fmla="val 58472"/>
            </a:avLst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1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2" grpId="0" animBg="1"/>
      <p:bldP spid="13" grpId="0" animBg="1"/>
      <p:bldP spid="22" grpId="0" animBg="1"/>
      <p:bldP spid="23" grpId="0" animBg="1"/>
      <p:bldP spid="31" grpId="0" animBg="1"/>
      <p:bldP spid="32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940369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AT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15,5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-2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2" name="Rechteck 1"/>
          <p:cNvSpPr/>
          <p:nvPr/>
        </p:nvSpPr>
        <p:spPr>
          <a:xfrm>
            <a:off x="810196" y="1332359"/>
            <a:ext cx="4536504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450156" y="2628503"/>
            <a:ext cx="4104456" cy="2088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08720" y="4752000"/>
            <a:ext cx="4896544" cy="21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5418708" y="4759909"/>
            <a:ext cx="4896544" cy="21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18708" y="3276575"/>
            <a:ext cx="489654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5418708" y="1332359"/>
            <a:ext cx="352839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9379148" y="1332359"/>
            <a:ext cx="93610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410596" y="2556495"/>
            <a:ext cx="953948" cy="2088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4887570" y="1476375"/>
            <a:ext cx="0" cy="33843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5274692" y="4860751"/>
            <a:ext cx="41044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V="1">
            <a:off x="9595172" y="3276575"/>
            <a:ext cx="0" cy="14754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1818308" y="5508823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Eigenkapital als </a:t>
            </a:r>
            <a:r>
              <a:rPr lang="de-DE" b="1" u="sng" dirty="0">
                <a:solidFill>
                  <a:srgbClr val="FF0000"/>
                </a:solidFill>
              </a:rPr>
              <a:t>Residualgröße</a:t>
            </a:r>
            <a:r>
              <a:rPr lang="de-DE" b="1" dirty="0"/>
              <a:t>:</a:t>
            </a:r>
          </a:p>
          <a:p>
            <a:r>
              <a:rPr lang="de-DE" b="1" dirty="0"/>
              <a:t>Eigenkapital („Reinvermögen“) = Vermögen – Schulden</a:t>
            </a:r>
          </a:p>
          <a:p>
            <a:endParaRPr lang="de-DE" b="1" dirty="0"/>
          </a:p>
          <a:p>
            <a:r>
              <a:rPr lang="de-DE" b="1" dirty="0"/>
              <a:t>Wenn Schulden &gt; Vermögen: „Negatives Eigenkapital“ (</a:t>
            </a:r>
            <a:r>
              <a:rPr lang="de-DE" b="1" dirty="0" err="1"/>
              <a:t>vgl</a:t>
            </a:r>
            <a:r>
              <a:rPr lang="de-DE" b="1" dirty="0"/>
              <a:t> § 225 </a:t>
            </a:r>
            <a:r>
              <a:rPr lang="de-DE" b="1" dirty="0" err="1"/>
              <a:t>Abs</a:t>
            </a:r>
            <a:r>
              <a:rPr lang="de-DE" b="1" dirty="0"/>
              <a:t> 1 UGB)</a:t>
            </a:r>
          </a:p>
        </p:txBody>
      </p:sp>
      <p:sp>
        <p:nvSpPr>
          <p:cNvPr id="20" name="Rechteck 19"/>
          <p:cNvSpPr/>
          <p:nvPr/>
        </p:nvSpPr>
        <p:spPr>
          <a:xfrm>
            <a:off x="5562724" y="2844527"/>
            <a:ext cx="475252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5578072" y="1764407"/>
            <a:ext cx="3528392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264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9" grpId="0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8148" y="2052439"/>
            <a:ext cx="9568439" cy="4608512"/>
          </a:xfrm>
        </p:spPr>
        <p:txBody>
          <a:bodyPr>
            <a:noAutofit/>
          </a:bodyPr>
          <a:lstStyle/>
          <a:p>
            <a:pPr algn="l"/>
            <a:r>
              <a:rPr lang="de-DE" sz="4400" dirty="0"/>
              <a:t>2. Geschäftsvorfälle</a:t>
            </a:r>
            <a:br>
              <a:rPr lang="de-DE" sz="4400" dirty="0"/>
            </a:br>
            <a:r>
              <a:rPr lang="de-DE" sz="4400" dirty="0"/>
              <a:t>(Auswirkungen auf Bilanz + GuV)</a:t>
            </a:r>
            <a:endParaRPr lang="de-DE" sz="5000" dirty="0"/>
          </a:p>
        </p:txBody>
      </p:sp>
    </p:spTree>
    <p:extLst>
      <p:ext uri="{BB962C8B-B14F-4D97-AF65-F5344CB8AC3E}">
        <p14:creationId xmlns:p14="http://schemas.microsoft.com/office/powerpoint/2010/main" val="262008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220791"/>
            <a:ext cx="9217025" cy="360040"/>
          </a:xfrm>
          <a:prstGeom prst="rect">
            <a:avLst/>
          </a:prstGeom>
          <a:solidFill>
            <a:srgbClr val="FFFF00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Wirtschaftsförderung 5.2.2015 – EUR 20.000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05801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-2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46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004767"/>
            <a:ext cx="9217025" cy="360040"/>
          </a:xfrm>
          <a:prstGeom prst="rect">
            <a:avLst/>
          </a:prstGeom>
          <a:solidFill>
            <a:schemeClr val="accent4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Wirtschaftsförderung 5.2.2015 – EUR 20.000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64885"/>
              </p:ext>
            </p:extLst>
          </p:nvPr>
        </p:nvGraphicFramePr>
        <p:xfrm>
          <a:off x="738187" y="5508823"/>
          <a:ext cx="417646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BANK   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AB: </a:t>
                      </a:r>
                      <a:r>
                        <a:rPr lang="de-DE" dirty="0" smtClean="0"/>
                        <a:t>15.500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913801"/>
              </p:ext>
            </p:extLst>
          </p:nvPr>
        </p:nvGraphicFramePr>
        <p:xfrm>
          <a:off x="5778746" y="5508823"/>
          <a:ext cx="4176466" cy="159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24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(-)              Verbindlichkeiten         (+)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AB: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430657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-2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20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004767"/>
            <a:ext cx="9217025" cy="360040"/>
          </a:xfrm>
          <a:prstGeom prst="rect">
            <a:avLst/>
          </a:prstGeom>
          <a:solidFill>
            <a:schemeClr val="accent4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Wirtschaftsförderung 5.2.2015 – EUR 20.000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783157"/>
              </p:ext>
            </p:extLst>
          </p:nvPr>
        </p:nvGraphicFramePr>
        <p:xfrm>
          <a:off x="738187" y="5508823"/>
          <a:ext cx="417646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(+)              BANK           (-)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AB</a:t>
                      </a:r>
                      <a:r>
                        <a:rPr lang="de-DE" dirty="0" smtClean="0"/>
                        <a:t>: 15.500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20.000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510165"/>
              </p:ext>
            </p:extLst>
          </p:nvPr>
        </p:nvGraphicFramePr>
        <p:xfrm>
          <a:off x="5778746" y="5508823"/>
          <a:ext cx="4176466" cy="159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24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(-)              Verbindlichkeiten         (+)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AB: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20.000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216346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-2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35.5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8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738187" y="5220791"/>
            <a:ext cx="9217025" cy="360040"/>
          </a:xfrm>
          <a:prstGeom prst="rect">
            <a:avLst/>
          </a:prstGeom>
          <a:solidFill>
            <a:srgbClr val="FFFF00"/>
          </a:solidFill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Miete Lagerraum  10 Monate - EUR 500*10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230217"/>
              </p:ext>
            </p:extLst>
          </p:nvPr>
        </p:nvGraphicFramePr>
        <p:xfrm>
          <a:off x="738188" y="1044327"/>
          <a:ext cx="9289032" cy="394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7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8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Aktiva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Passiva 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(in TEUR)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Anlagevermögen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Eigenkapital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6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Immaterielle Vermögensgegenstände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Sachanlagen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Finanzanlagen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92075" indent="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l">
                        <a:spcAft>
                          <a:spcPts val="0"/>
                        </a:spcAft>
                      </a:pPr>
                      <a:r>
                        <a:rPr lang="de-AT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Eingefordertes Stammkapital</a:t>
                      </a:r>
                    </a:p>
                    <a:p>
                      <a:pPr marL="447675" indent="0" algn="l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Übernommenes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35</a:t>
                      </a: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447675" indent="-1588" algn="l">
                        <a:spcAft>
                          <a:spcPts val="0"/>
                        </a:spcAft>
                      </a:pP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Einbezahltes </a:t>
                      </a:r>
                      <a:r>
                        <a:rPr lang="de-DE" sz="1600" i="0" u="non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StammKap</a:t>
                      </a:r>
                      <a:r>
                        <a:rPr lang="de-DE" sz="160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        17,5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Kapitalrücklagen</a:t>
                      </a:r>
                    </a:p>
                    <a:p>
                      <a:pPr marL="447675" indent="-265113" algn="l">
                        <a:spcAft>
                          <a:spcPts val="0"/>
                        </a:spcAft>
                      </a:pPr>
                      <a:r>
                        <a:rPr lang="de-DE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Gewinnrücklagen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17,5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Umlaufvermögen</a:t>
                      </a:r>
                      <a:endParaRPr lang="de-AT" sz="160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Bilanzgewinn/-verlust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de-DE" sz="160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-2</a:t>
                      </a: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Vorräte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65113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0" u="non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de-DE" sz="1600" i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61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Forderungen und Sonstiges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Rückstellungen</a:t>
                      </a:r>
                      <a:endParaRPr lang="de-AT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  </a:t>
                      </a:r>
                      <a:r>
                        <a:rPr lang="de-AT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42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Wertpapiere und Anteile</a:t>
                      </a:r>
                      <a:endParaRPr lang="de-AT" sz="16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340" algn="r"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Verbindlichkeiten</a:t>
                      </a:r>
                      <a:endParaRPr lang="de-AT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Kassenbestand, Schecks, Bankguthaben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87313" algn="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35.5</a:t>
                      </a:r>
                    </a:p>
                    <a:p>
                      <a:pPr marL="179388" indent="-87313" algn="r">
                        <a:spcAft>
                          <a:spcPts val="0"/>
                        </a:spcAft>
                      </a:pP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Rechnungsabgrenzungsposten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Rechnungsabgrenzungsposten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  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2075" algn="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Summe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35.5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2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-2013b">
  <a:themeElements>
    <a:clrScheme name="Universität Wien">
      <a:dk1>
        <a:srgbClr val="000000"/>
      </a:dk1>
      <a:lt1>
        <a:sysClr val="window" lastClr="FFFFFF"/>
      </a:lt1>
      <a:dk2>
        <a:srgbClr val="595959"/>
      </a:dk2>
      <a:lt2>
        <a:srgbClr val="F2F2F2"/>
      </a:lt2>
      <a:accent1>
        <a:srgbClr val="006699"/>
      </a:accent1>
      <a:accent2>
        <a:srgbClr val="3988B0"/>
      </a:accent2>
      <a:accent3>
        <a:srgbClr val="71AAC6"/>
      </a:accent3>
      <a:accent4>
        <a:srgbClr val="AACCDD"/>
      </a:accent4>
      <a:accent5>
        <a:srgbClr val="E3EEF4"/>
      </a:accent5>
      <a:accent6>
        <a:srgbClr val="06547D"/>
      </a:accent6>
      <a:hlink>
        <a:srgbClr val="006699"/>
      </a:hlink>
      <a:folHlink>
        <a:srgbClr val="006699"/>
      </a:folHlink>
    </a:clrScheme>
    <a:fontScheme name="Universität Wien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ppt-vorlage-2013b</Template>
  <TotalTime>0</TotalTime>
  <Words>2456</Words>
  <Application>Microsoft Office PowerPoint</Application>
  <PresentationFormat>Benutzerdefiniert</PresentationFormat>
  <Paragraphs>1416</Paragraphs>
  <Slides>35</Slides>
  <Notes>28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6" baseType="lpstr">
      <vt:lpstr>ppt-vorlage-2013b</vt:lpstr>
      <vt:lpstr>Pflichtübung aus Unternehmensrecht 6. Übungseinheit – Rechnungslegung Univ.-Prof. Dr. Ulrich Torggler LL.M. (Cornell) Institut für Unternehmens- und Wirtschaftsrecht </vt:lpstr>
      <vt:lpstr>Schnurr und Kratz GmbH</vt:lpstr>
      <vt:lpstr>1. Eröffnungsbilanz (§ 193 Abs 1 UGB)</vt:lpstr>
      <vt:lpstr>PowerPoint-Präsentation</vt:lpstr>
      <vt:lpstr>2. Geschäftsvorfälle (Auswirkungen auf Bilanz + GuV)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Bestandsorientierte Methode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Aufwandsorientierte Methode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3. Jahresabschluss: Bilanz + GuV </vt:lpstr>
      <vt:lpstr>Bilanz zum 31.12.2015</vt:lpstr>
      <vt:lpstr>Gewinn- und Verlustrechnung (GuV)</vt:lpstr>
    </vt:vector>
  </TitlesOfParts>
  <Company>Universität Wien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Überschrift in Cambria 50</dc:title>
  <dc:creator>Thomas Mollnhuber</dc:creator>
  <cp:lastModifiedBy>Clemens Stegner</cp:lastModifiedBy>
  <cp:revision>435</cp:revision>
  <cp:lastPrinted>2017-04-25T13:04:37Z</cp:lastPrinted>
  <dcterms:created xsi:type="dcterms:W3CDTF">2015-02-02T17:15:38Z</dcterms:created>
  <dcterms:modified xsi:type="dcterms:W3CDTF">2017-04-26T13:48:53Z</dcterms:modified>
</cp:coreProperties>
</file>