
<file path=[Content_Types].xml><?xml version="1.0" encoding="utf-8"?>
<Types xmlns="http://schemas.openxmlformats.org/package/2006/content-types">
  <Override PartName="/ppt/slides/slide41.xml" ContentType="application/vnd.openxmlformats-officedocument.presentationml.slide+xml"/>
  <Override PartName="/ppt/slides/slide50.xml" ContentType="application/vnd.openxmlformats-officedocument.presentationml.slide+xml"/>
  <Override PartName="/ppt/slides/slide18.xml" ContentType="application/vnd.openxmlformats-officedocument.presentationml.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5.xml" ContentType="application/vnd.openxmlformats-officedocument.presentationml.slideLayout+xml"/>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Override PartName="/ppt/slides/slide75.xml" ContentType="application/vnd.openxmlformats-officedocument.presentationml.slide+xml"/>
  <Override PartName="/ppt/slideLayouts/slideLayout24.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3.xml" ContentType="application/vnd.openxmlformats-officedocument.presentationml.slideLayout+xml"/>
  <Default Extension="jpeg" ContentType="image/jpeg"/>
  <Override PartName="/ppt/slides/slide13.xml" ContentType="application/vnd.openxmlformats-officedocument.presentationml.slide+xml"/>
  <Override PartName="/ppt/slides/slide23.xml" ContentType="application/vnd.openxmlformats-officedocument.presentationml.slide+xml"/>
  <Override PartName="/ppt/slideLayouts/slideLayout49.xml" ContentType="application/vnd.openxmlformats-officedocument.presentationml.slideLayout+xml"/>
  <Override PartName="/ppt/slides/slide3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s/slide42.xml" ContentType="application/vnd.openxmlformats-officedocument.presentationml.slide+xml"/>
  <Override PartName="/ppt/slides/slide51.xml" ContentType="application/vnd.openxmlformats-officedocument.presentationml.slide+xml"/>
  <Override PartName="/ppt/slides/slide19.xml" ContentType="application/vnd.openxmlformats-officedocument.presentationml.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tags/tag2.xml" ContentType="application/vnd.openxmlformats-officedocument.presentationml.tags+xml"/>
  <Override PartName="/ppt/slideLayouts/slideLayout16.xml" ContentType="application/vnd.openxmlformats-officedocument.presentationml.slideLayout+xml"/>
  <Override PartName="/ppt/slides/slide67.xml" ContentType="application/vnd.openxmlformats-officedocument.presentationml.slide+xml"/>
  <Override PartName="/ppt/theme/theme2.xml" ContentType="application/vnd.openxmlformats-officedocument.theme+xml"/>
  <Override PartName="/docProps/custom.xml" ContentType="application/vnd.openxmlformats-officedocument.custom-properties+xml"/>
  <Override PartName="/ppt/notesSlides/notesSlide3.xml" ContentType="application/vnd.openxmlformats-officedocument.presentationml.notesSlide+xml"/>
  <Override PartName="/ppt/slides/slide76.xml" ContentType="application/vnd.openxmlformats-officedocument.presentationml.slide+xml"/>
  <Override PartName="/ppt/slideLayouts/slideLayout25.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4.xml" ContentType="application/vnd.openxmlformats-officedocument.presentationml.slideLayout+xml"/>
  <Override PartName="/ppt/notesSlides/notesSlide8.xml" ContentType="application/vnd.openxmlformats-officedocument.presentationml.notesSlide+xml"/>
  <Override PartName="/ppt/slides/slide14.xml" ContentType="application/vnd.openxmlformats-officedocument.presentationml.slide+xml"/>
  <Override PartName="/ppt/slides/slide24.xml" ContentType="application/vnd.openxmlformats-officedocument.presentationml.slide+xml"/>
  <Default Extension="bin" ContentType="application/vnd.openxmlformats-officedocument.presentationml.printerSettings"/>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tableStyles.xml" ContentType="application/vnd.openxmlformats-officedocument.presentationml.tableStyles+xml"/>
  <Override PartName="/ppt/slides/slide43.xml" ContentType="application/vnd.openxmlformats-officedocument.presentationml.slide+xml"/>
  <Override PartName="/ppt/slides/slide52.xml" ContentType="application/vnd.openxmlformats-officedocument.presentationml.slide+xml"/>
  <Override PartName="/ppt/slideLayouts/slideLayout11.xml" ContentType="application/vnd.openxmlformats-officedocument.presentationml.slideLayout+xml"/>
  <Override PartName="/ppt/slides/slide62.xml" ContentType="application/vnd.openxmlformats-officedocument.presentationml.slide+xml"/>
  <Override PartName="/ppt/slideLayouts/slideLayout20.xml" ContentType="application/vnd.openxmlformats-officedocument.presentationml.slideLayout+xml"/>
  <Override PartName="/docProps/app.xml" ContentType="application/vnd.openxmlformats-officedocument.extended-properties+xml"/>
  <Override PartName="/ppt/slides/slide39.xml" ContentType="application/vnd.openxmlformats-officedocument.presentationml.slide+xml"/>
  <Override PartName="/ppt/slideLayouts/slideLayout30.xml" ContentType="application/vnd.openxmlformats-officedocument.presentationml.slideLayout+xml"/>
  <Override PartName="/ppt/slides/slide49.xml" ContentType="application/vnd.openxmlformats-officedocument.presentationml.slide+xml"/>
  <Override PartName="/ppt/slides/slide58.xml" ContentType="application/vnd.openxmlformats-officedocument.presentationml.slide+xml"/>
  <Override PartName="/docProps/core.xml" ContentType="application/vnd.openxmlformats-package.core-properties+xml"/>
  <Override PartName="/ppt/slideLayouts/slideLayout17.xml" ContentType="application/vnd.openxmlformats-officedocument.presentationml.slideLayout+xml"/>
  <Override PartName="/ppt/slides/slide68.xml" ContentType="application/vnd.openxmlformats-officedocument.presentationml.slide+xml"/>
  <Override PartName="/ppt/theme/theme3.xml" ContentType="application/vnd.openxmlformats-officedocument.theme+xml"/>
  <Override PartName="/ppt/notesSlides/notesSlide4.xml" ContentType="application/vnd.openxmlformats-officedocument.presentationml.notesSlide+xml"/>
  <Override PartName="/ppt/slides/slide77.xml" ContentType="application/vnd.openxmlformats-officedocument.presentationml.slide+xml"/>
  <Override PartName="/ppt/slideLayouts/slideLayout26.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1.xml" ContentType="application/vnd.openxmlformats-officedocument.presentationml.slideLayout+xml"/>
  <Override PartName="/ppt/slides/slide15.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s/slide44.xml" ContentType="application/vnd.openxmlformats-officedocument.presentationml.slide+xml"/>
  <Override PartName="/ppt/slides/slide53.xml" ContentType="application/vnd.openxmlformats-officedocument.presentationml.slide+xml"/>
  <Override PartName="/ppt/slideLayouts/slideLayout12.xml" ContentType="application/vnd.openxmlformats-officedocument.presentationml.slideLayout+xml"/>
  <Override PartName="/ppt/slides/slide63.xml" ContentType="application/vnd.openxmlformats-officedocument.presentationml.slide+xml"/>
  <Override PartName="/ppt/slideLayouts/slideLayout21.xml" ContentType="application/vnd.openxmlformats-officedocument.presentationml.slideLayout+xml"/>
  <Override PartName="/ppt/slides/slide72.xml" ContentType="application/vnd.openxmlformats-officedocument.presentationml.slide+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s/slide59.xml" ContentType="application/vnd.openxmlformats-officedocument.presentationml.slide+xml"/>
  <Override PartName="/ppt/slideLayouts/slideLayout50.xml" ContentType="application/vnd.openxmlformats-officedocument.presentationml.slideLayout+xml"/>
  <Override PartName="/ppt/slideLayouts/slideLayout18.xml" ContentType="application/vnd.openxmlformats-officedocument.presentationml.slideLayout+xml"/>
  <Override PartName="/ppt/slides/slide69.xml" ContentType="application/vnd.openxmlformats-officedocument.presentationml.slide+xml"/>
  <Override PartName="/ppt/notesSlides/notesSlide5.xml" ContentType="application/vnd.openxmlformats-officedocument.presentationml.notesSlide+xml"/>
  <Override PartName="/ppt/slideLayouts/slideLayout27.xml" ContentType="application/vnd.openxmlformats-officedocument.presentationml.slideLayout+xml"/>
  <Override PartName="/ppt/slides/slide10.xml" ContentType="application/vnd.openxmlformats-officedocument.presentationml.slide+xml"/>
  <Override PartName="/ppt/commentAuthors.xml" ContentType="application/vnd.openxmlformats-officedocument.presentationml.commentAuthors+xml"/>
  <Override PartName="/ppt/slideLayouts/slideLayout37.xml" ContentType="application/vnd.openxmlformats-officedocument.presentationml.slideLayout+xml"/>
  <Override PartName="/ppt/slides/slide20.xml" ContentType="application/vnd.openxmlformats-officedocument.presentationml.slide+xml"/>
  <Override PartName="/ppt/slideLayouts/slideLayout46.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54.xml" ContentType="application/vnd.openxmlformats-officedocument.presentationml.slide+xml"/>
  <Override PartName="/ppt/slideLayouts/slideLayout13.xml" ContentType="application/vnd.openxmlformats-officedocument.presentationml.slideLayout+xml"/>
  <Override PartName="/ppt/slides/slide64.xml" ContentType="application/vnd.openxmlformats-officedocument.presentationml.slide+xml"/>
  <Override PartName="/ppt/presProps.xml" ContentType="application/vnd.openxmlformats-officedocument.presentationml.presProps+xml"/>
  <Override PartName="/ppt/slideLayouts/slideLayout22.xml" ContentType="application/vnd.openxmlformats-officedocument.presentationml.slideLayout+xml"/>
  <Override PartName="/ppt/slides/slide73.xml" ContentType="application/vnd.openxmlformats-officedocument.presentationml.slide+xml"/>
  <Override PartName="/ppt/presentation.xml" ContentType="application/vnd.openxmlformats-officedocument.presentationml.presentation.main+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1.xml" ContentType="application/vnd.openxmlformats-officedocument.presentationml.slideLayout+xml"/>
  <Override PartName="/ppt/slideLayouts/slideLayout19.xml" ContentType="application/vnd.openxmlformats-officedocument.presentationml.slideLayout+xml"/>
  <Override PartName="/ppt/notesSlides/notesSlide6.xml" ContentType="application/vnd.openxmlformats-officedocument.presentationml.notesSlide+xml"/>
  <Override PartName="/ppt/slideLayouts/slideLayout28.xml" ContentType="application/vnd.openxmlformats-officedocument.presentationml.slideLayout+xml"/>
  <Override PartName="/ppt/slides/slide11.xml" ContentType="application/vnd.openxmlformats-officedocument.presentationml.slide+xml"/>
  <Override PartName="/ppt/slideLayouts/slideLayout38.xml" ContentType="application/vnd.openxmlformats-officedocument.presentationml.slideLayout+xml"/>
  <Override PartName="/ppt/slides/slide21.xml" ContentType="application/vnd.openxmlformats-officedocument.presentationml.slide+xml"/>
  <Override PartName="/ppt/slideLayouts/slideLayout47.xml" ContentType="application/vnd.openxmlformats-officedocument.presentationml.slideLayout+xml"/>
  <Override PartName="/ppt/slides/slide30.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slideLayouts/slideLayout3.xml" ContentType="application/vnd.openxmlformats-officedocument.presentationml.slideLayout+xml"/>
  <Override PartName="/ppt/slides/slide40.xml" ContentType="application/vnd.openxmlformats-officedocument.presentationml.slide+xml"/>
  <Override PartName="/ppt/slides/slide17.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55.xml" ContentType="application/vnd.openxmlformats-officedocument.presentationml.slide+xml"/>
  <Override PartName="/ppt/slideLayouts/slideLayout14.xml" ContentType="application/vnd.openxmlformats-officedocument.presentationml.slideLayout+xml"/>
  <Override PartName="/ppt/slides/slide65.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Layouts/slideLayout23.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2.xml" ContentType="application/vnd.openxmlformats-officedocument.presentationml.slideLayout+xml"/>
  <Override PartName="/ppt/notesSlides/notesSlide7.xml" ContentType="application/vnd.openxmlformats-officedocument.presentationml.notesSlide+xml"/>
  <Override PartName="/ppt/slideLayouts/slideLayout29.xml" ContentType="application/vnd.openxmlformats-officedocument.presentationml.slideLayout+xml"/>
  <Override PartName="/ppt/slides/slide12.xml" ContentType="application/vnd.openxmlformats-officedocument.presentationml.slide+xml"/>
  <Override PartName="/ppt/slideLayouts/slideLayout39.xml" ContentType="application/vnd.openxmlformats-officedocument.presentationml.slideLayout+xml"/>
  <Override PartName="/ppt/slides/slide22.xml" ContentType="application/vnd.openxmlformats-officedocument.presentationml.slide+xml"/>
  <Override PartName="/ppt/slideLayouts/slideLayout48.xml" ContentType="application/vnd.openxmlformats-officedocument.presentationml.slideLayout+xml"/>
  <Override PartName="/ppt/slides/slide3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r:id="rId1"/>
  </p:sldMasterIdLst>
  <p:notesMasterIdLst>
    <p:notesMasterId r:id="rId79"/>
  </p:notesMasterIdLst>
  <p:handoutMasterIdLst>
    <p:handoutMasterId r:id="rId80"/>
  </p:handoutMasterIdLst>
  <p:sldIdLst>
    <p:sldId id="625" r:id="rId2"/>
    <p:sldId id="561" r:id="rId3"/>
    <p:sldId id="562" r:id="rId4"/>
    <p:sldId id="563" r:id="rId5"/>
    <p:sldId id="564" r:id="rId6"/>
    <p:sldId id="565" r:id="rId7"/>
    <p:sldId id="566" r:id="rId8"/>
    <p:sldId id="567" r:id="rId9"/>
    <p:sldId id="644" r:id="rId10"/>
    <p:sldId id="613" r:id="rId11"/>
    <p:sldId id="614" r:id="rId12"/>
    <p:sldId id="615" r:id="rId13"/>
    <p:sldId id="616" r:id="rId14"/>
    <p:sldId id="645" r:id="rId15"/>
    <p:sldId id="571" r:id="rId16"/>
    <p:sldId id="572" r:id="rId17"/>
    <p:sldId id="573" r:id="rId18"/>
    <p:sldId id="577" r:id="rId19"/>
    <p:sldId id="578" r:id="rId20"/>
    <p:sldId id="626" r:id="rId21"/>
    <p:sldId id="622" r:id="rId22"/>
    <p:sldId id="623" r:id="rId23"/>
    <p:sldId id="624" r:id="rId24"/>
    <p:sldId id="648" r:id="rId25"/>
    <p:sldId id="627" r:id="rId26"/>
    <p:sldId id="574" r:id="rId27"/>
    <p:sldId id="575" r:id="rId28"/>
    <p:sldId id="617" r:id="rId29"/>
    <p:sldId id="576" r:id="rId30"/>
    <p:sldId id="649" r:id="rId31"/>
    <p:sldId id="628" r:id="rId32"/>
    <p:sldId id="579" r:id="rId33"/>
    <p:sldId id="629" r:id="rId34"/>
    <p:sldId id="630" r:id="rId35"/>
    <p:sldId id="631" r:id="rId36"/>
    <p:sldId id="632" r:id="rId37"/>
    <p:sldId id="633" r:id="rId38"/>
    <p:sldId id="634" r:id="rId39"/>
    <p:sldId id="635" r:id="rId40"/>
    <p:sldId id="636" r:id="rId41"/>
    <p:sldId id="637" r:id="rId42"/>
    <p:sldId id="638" r:id="rId43"/>
    <p:sldId id="639" r:id="rId44"/>
    <p:sldId id="640" r:id="rId45"/>
    <p:sldId id="646" r:id="rId46"/>
    <p:sldId id="580" r:id="rId47"/>
    <p:sldId id="581" r:id="rId48"/>
    <p:sldId id="582" r:id="rId49"/>
    <p:sldId id="583" r:id="rId50"/>
    <p:sldId id="584" r:id="rId51"/>
    <p:sldId id="585" r:id="rId52"/>
    <p:sldId id="586" r:id="rId53"/>
    <p:sldId id="587" r:id="rId54"/>
    <p:sldId id="588" r:id="rId55"/>
    <p:sldId id="589" r:id="rId56"/>
    <p:sldId id="641" r:id="rId57"/>
    <p:sldId id="642" r:id="rId58"/>
    <p:sldId id="643" r:id="rId59"/>
    <p:sldId id="592" r:id="rId60"/>
    <p:sldId id="593" r:id="rId61"/>
    <p:sldId id="662" r:id="rId62"/>
    <p:sldId id="594" r:id="rId63"/>
    <p:sldId id="595" r:id="rId64"/>
    <p:sldId id="599" r:id="rId65"/>
    <p:sldId id="600" r:id="rId66"/>
    <p:sldId id="601" r:id="rId67"/>
    <p:sldId id="604" r:id="rId68"/>
    <p:sldId id="605" r:id="rId69"/>
    <p:sldId id="606" r:id="rId70"/>
    <p:sldId id="590" r:id="rId71"/>
    <p:sldId id="591" r:id="rId72"/>
    <p:sldId id="608" r:id="rId73"/>
    <p:sldId id="609" r:id="rId74"/>
    <p:sldId id="657" r:id="rId75"/>
    <p:sldId id="658" r:id="rId76"/>
    <p:sldId id="659" r:id="rId77"/>
    <p:sldId id="660" r:id="rId78"/>
  </p:sldIdLst>
  <p:sldSz cx="9144000" cy="6858000" type="screen4x3"/>
  <p:notesSz cx="6858000" cy="9144000"/>
  <p:defaultTextStyle>
    <a:defPPr>
      <a:defRPr lang="de-AT"/>
    </a:defPPr>
    <a:lvl1pPr algn="l" rtl="0" fontAlgn="base">
      <a:spcBef>
        <a:spcPct val="0"/>
      </a:spcBef>
      <a:spcAft>
        <a:spcPct val="0"/>
      </a:spcAft>
      <a:defRPr kern="1200">
        <a:solidFill>
          <a:schemeClr val="tx1"/>
        </a:solidFill>
        <a:latin typeface="Times New Roman" pitchFamily="-84" charset="0"/>
        <a:ea typeface="+mn-ea"/>
        <a:cs typeface="+mn-cs"/>
      </a:defRPr>
    </a:lvl1pPr>
    <a:lvl2pPr marL="457200" algn="l" rtl="0" fontAlgn="base">
      <a:spcBef>
        <a:spcPct val="0"/>
      </a:spcBef>
      <a:spcAft>
        <a:spcPct val="0"/>
      </a:spcAft>
      <a:defRPr kern="1200">
        <a:solidFill>
          <a:schemeClr val="tx1"/>
        </a:solidFill>
        <a:latin typeface="Times New Roman" pitchFamily="-84" charset="0"/>
        <a:ea typeface="+mn-ea"/>
        <a:cs typeface="+mn-cs"/>
      </a:defRPr>
    </a:lvl2pPr>
    <a:lvl3pPr marL="914400" algn="l" rtl="0" fontAlgn="base">
      <a:spcBef>
        <a:spcPct val="0"/>
      </a:spcBef>
      <a:spcAft>
        <a:spcPct val="0"/>
      </a:spcAft>
      <a:defRPr kern="1200">
        <a:solidFill>
          <a:schemeClr val="tx1"/>
        </a:solidFill>
        <a:latin typeface="Times New Roman" pitchFamily="-84" charset="0"/>
        <a:ea typeface="+mn-ea"/>
        <a:cs typeface="+mn-cs"/>
      </a:defRPr>
    </a:lvl3pPr>
    <a:lvl4pPr marL="1371600" algn="l" rtl="0" fontAlgn="base">
      <a:spcBef>
        <a:spcPct val="0"/>
      </a:spcBef>
      <a:spcAft>
        <a:spcPct val="0"/>
      </a:spcAft>
      <a:defRPr kern="1200">
        <a:solidFill>
          <a:schemeClr val="tx1"/>
        </a:solidFill>
        <a:latin typeface="Times New Roman" pitchFamily="-84" charset="0"/>
        <a:ea typeface="+mn-ea"/>
        <a:cs typeface="+mn-cs"/>
      </a:defRPr>
    </a:lvl4pPr>
    <a:lvl5pPr marL="1828800" algn="l" rtl="0" fontAlgn="base">
      <a:spcBef>
        <a:spcPct val="0"/>
      </a:spcBef>
      <a:spcAft>
        <a:spcPct val="0"/>
      </a:spcAft>
      <a:defRPr kern="1200">
        <a:solidFill>
          <a:schemeClr val="tx1"/>
        </a:solidFill>
        <a:latin typeface="Times New Roman" pitchFamily="-84" charset="0"/>
        <a:ea typeface="+mn-ea"/>
        <a:cs typeface="+mn-cs"/>
      </a:defRPr>
    </a:lvl5pPr>
    <a:lvl6pPr marL="2286000" algn="l" defTabSz="457200" rtl="0" eaLnBrk="1" latinLnBrk="0" hangingPunct="1">
      <a:defRPr kern="1200">
        <a:solidFill>
          <a:schemeClr val="tx1"/>
        </a:solidFill>
        <a:latin typeface="Times New Roman" pitchFamily="-84" charset="0"/>
        <a:ea typeface="+mn-ea"/>
        <a:cs typeface="+mn-cs"/>
      </a:defRPr>
    </a:lvl6pPr>
    <a:lvl7pPr marL="2743200" algn="l" defTabSz="457200" rtl="0" eaLnBrk="1" latinLnBrk="0" hangingPunct="1">
      <a:defRPr kern="1200">
        <a:solidFill>
          <a:schemeClr val="tx1"/>
        </a:solidFill>
        <a:latin typeface="Times New Roman" pitchFamily="-84" charset="0"/>
        <a:ea typeface="+mn-ea"/>
        <a:cs typeface="+mn-cs"/>
      </a:defRPr>
    </a:lvl7pPr>
    <a:lvl8pPr marL="3200400" algn="l" defTabSz="457200" rtl="0" eaLnBrk="1" latinLnBrk="0" hangingPunct="1">
      <a:defRPr kern="1200">
        <a:solidFill>
          <a:schemeClr val="tx1"/>
        </a:solidFill>
        <a:latin typeface="Times New Roman" pitchFamily="-84" charset="0"/>
        <a:ea typeface="+mn-ea"/>
        <a:cs typeface="+mn-cs"/>
      </a:defRPr>
    </a:lvl8pPr>
    <a:lvl9pPr marL="3657600" algn="l" defTabSz="457200" rtl="0" eaLnBrk="1" latinLnBrk="0" hangingPunct="1">
      <a:defRPr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katrinnnn" initials="k" lastIdx="2" clrIdx="0"/>
  <p:cmAuthor id="1" name="Gromit" initials="G" lastIdx="0"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clrMru>
    <a:srgbClr val="070505"/>
    <a:srgbClr val="D298A3"/>
    <a:srgbClr val="F7FB78"/>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howGuides="1">
      <p:cViewPr>
        <p:scale>
          <a:sx n="75" d="100"/>
          <a:sy n="75" d="100"/>
        </p:scale>
        <p:origin x="-1048" y="-656"/>
      </p:cViewPr>
      <p:guideLst>
        <p:guide orient="horz" pos="1776"/>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592"/>
    </p:cViewPr>
  </p:sorter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handoutMaster" Target="handoutMasters/handoutMaster1.xml"/><Relationship Id="rId81" Type="http://schemas.openxmlformats.org/officeDocument/2006/relationships/printerSettings" Target="printerSettings/printerSettings1.bin"/><Relationship Id="rId82" Type="http://schemas.openxmlformats.org/officeDocument/2006/relationships/commentAuthors" Target="commentAuthors.xml"/><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655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de-DE" dirty="0"/>
          </a:p>
        </p:txBody>
      </p:sp>
      <p:sp>
        <p:nvSpPr>
          <p:cNvPr id="3655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fld id="{A149C877-2DAD-7242-A775-B8EEDE1658DB}" type="datetime1">
              <a:rPr lang="de-DE" smtClean="0"/>
              <a:pPr>
                <a:defRPr/>
              </a:pPr>
              <a:t>05.11.2016</a:t>
            </a:fld>
            <a:endParaRPr lang="de-DE" dirty="0"/>
          </a:p>
        </p:txBody>
      </p:sp>
      <p:sp>
        <p:nvSpPr>
          <p:cNvPr id="3655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de-DE" dirty="0"/>
          </a:p>
        </p:txBody>
      </p:sp>
      <p:sp>
        <p:nvSpPr>
          <p:cNvPr id="3655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8EEB8937-6C74-7E4F-B47A-D3E23EC53644}" type="slidenum">
              <a:rPr lang="de-DE"/>
              <a:pPr>
                <a:defRPr/>
              </a:pPr>
              <a:t>‹Nr.›</a:t>
            </a:fld>
            <a:endParaRPr lang="de-DE"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440911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AT"/>
          </a:p>
        </p:txBody>
      </p:sp>
      <p:sp>
        <p:nvSpPr>
          <p:cNvPr id="235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AT"/>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AT" noProof="0"/>
              <a:t>Textmasterformate durch Klicken bearbeiten</a:t>
            </a:r>
          </a:p>
          <a:p>
            <a:pPr lvl="1"/>
            <a:r>
              <a:rPr lang="de-AT" noProof="0"/>
              <a:t>Zweite Ebene</a:t>
            </a:r>
          </a:p>
          <a:p>
            <a:pPr lvl="2"/>
            <a:r>
              <a:rPr lang="de-AT" noProof="0"/>
              <a:t>Dritte Ebene</a:t>
            </a:r>
          </a:p>
          <a:p>
            <a:pPr lvl="3"/>
            <a:r>
              <a:rPr lang="de-AT" noProof="0"/>
              <a:t>Vierte Ebene</a:t>
            </a:r>
          </a:p>
          <a:p>
            <a:pPr lvl="4"/>
            <a:r>
              <a:rPr lang="de-AT" noProof="0"/>
              <a:t>Fünfte Ebene</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AT"/>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4129EE3-23B9-F641-9E20-0AA88A74F241}" type="slidenum">
              <a:rPr lang="de-AT"/>
              <a:pPr>
                <a:defRPr/>
              </a:pPr>
              <a:t>‹Nr.›</a:t>
            </a:fld>
            <a:endParaRPr lang="de-AT"/>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5742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3" charset="-128"/>
        <a:cs typeface="ＭＳ Ｐゴシック" pitchFamily="-103"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CB468C1-1663-D74E-8EBF-26567FA0262C}" type="slidenum">
              <a:rPr lang="de-AT">
                <a:latin typeface="Arial" pitchFamily="-84" charset="0"/>
              </a:rPr>
              <a:pPr/>
              <a:t>10</a:t>
            </a:fld>
            <a:endParaRPr lang="de-AT">
              <a:latin typeface="Arial" pitchFamily="-8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de-DE"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5228053-1CF2-5947-AE1A-53C17E77E1F0}" type="slidenum">
              <a:rPr lang="de-AT">
                <a:latin typeface="Arial" pitchFamily="-84" charset="0"/>
              </a:rPr>
              <a:pPr/>
              <a:t>11</a:t>
            </a:fld>
            <a:endParaRPr lang="de-AT">
              <a:latin typeface="Arial" pitchFamily="-8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de-DE" dirty="0">
              <a:latin typeface="Arial"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angepasst wie Folie Krems/Graz</a:t>
            </a:r>
            <a:endParaRPr lang="de-DE" dirty="0"/>
          </a:p>
        </p:txBody>
      </p:sp>
      <p:sp>
        <p:nvSpPr>
          <p:cNvPr id="4" name="Kopfzeilenplatzhalter 3"/>
          <p:cNvSpPr>
            <a:spLocks noGrp="1"/>
          </p:cNvSpPr>
          <p:nvPr>
            <p:ph type="hdr" sz="quarter" idx="10"/>
          </p:nvPr>
        </p:nvSpPr>
        <p:spPr/>
        <p:txBody>
          <a:bodyPr/>
          <a:lstStyle/>
          <a:p>
            <a:pPr>
              <a:defRPr/>
            </a:pPr>
            <a:r>
              <a:rPr lang="de-DE" dirty="0" smtClean="0"/>
              <a:t>Uni_Wien_2010_WS_ecommerce.ppt</a:t>
            </a:r>
            <a:endParaRPr lang="de-DE" dirty="0"/>
          </a:p>
        </p:txBody>
      </p:sp>
      <p:sp>
        <p:nvSpPr>
          <p:cNvPr id="5" name="Foliennummernplatzhalter 4"/>
          <p:cNvSpPr>
            <a:spLocks noGrp="1"/>
          </p:cNvSpPr>
          <p:nvPr>
            <p:ph type="sldNum" sz="quarter" idx="11"/>
          </p:nvPr>
        </p:nvSpPr>
        <p:spPr/>
        <p:txBody>
          <a:bodyPr/>
          <a:lstStyle/>
          <a:p>
            <a:pPr>
              <a:defRPr/>
            </a:pPr>
            <a:fld id="{A8070910-BF93-3B40-BFEE-53DB259BFBA4}" type="slidenum">
              <a:rPr lang="de-DE" smtClean="0"/>
              <a:pPr>
                <a:defRPr/>
              </a:pPr>
              <a:t>15</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a:noFill/>
        </p:spPr>
        <p:txBody>
          <a:bodyPr/>
          <a:lstStyle/>
          <a:p>
            <a:r>
              <a:rPr lang="de-DE" dirty="0">
                <a:latin typeface="Arial" pitchFamily="-102" charset="0"/>
                <a:ea typeface="ＭＳ Ｐゴシック" pitchFamily="-102" charset="-128"/>
                <a:cs typeface="ＭＳ Ｐゴシック" pitchFamily="-102" charset="-128"/>
              </a:rPr>
              <a:t>Uni_Wien_2010_WS_ecommerce.ppt</a:t>
            </a:r>
          </a:p>
        </p:txBody>
      </p:sp>
      <p:sp>
        <p:nvSpPr>
          <p:cNvPr id="78851" name="Rectangle 7"/>
          <p:cNvSpPr>
            <a:spLocks noGrp="1" noChangeArrowheads="1"/>
          </p:cNvSpPr>
          <p:nvPr>
            <p:ph type="sldNum" sz="quarter" idx="5"/>
          </p:nvPr>
        </p:nvSpPr>
        <p:spPr>
          <a:noFill/>
        </p:spPr>
        <p:txBody>
          <a:bodyPr/>
          <a:lstStyle/>
          <a:p>
            <a:fld id="{6CF9A7FD-6A45-D748-8B2B-30BF29366142}" type="slidenum">
              <a:rPr lang="de-DE">
                <a:latin typeface="Arial" pitchFamily="-102" charset="0"/>
                <a:ea typeface="ＭＳ Ｐゴシック" pitchFamily="-102" charset="-128"/>
                <a:cs typeface="ＭＳ Ｐゴシック" pitchFamily="-102" charset="-128"/>
              </a:rPr>
              <a:pPr/>
              <a:t>18</a:t>
            </a:fld>
            <a:endParaRPr lang="de-DE" dirty="0">
              <a:latin typeface="Arial" pitchFamily="-102" charset="0"/>
              <a:ea typeface="ＭＳ Ｐゴシック" pitchFamily="-102" charset="-128"/>
              <a:cs typeface="ＭＳ Ｐゴシック" pitchFamily="-102" charset="-128"/>
            </a:endParaRPr>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r>
              <a:rPr lang="de-DE" dirty="0">
                <a:latin typeface="Arial" pitchFamily="-102" charset="0"/>
                <a:ea typeface="ＭＳ Ｐゴシック" pitchFamily="-102" charset="-128"/>
                <a:cs typeface="ＭＳ Ｐゴシック" pitchFamily="-102" charset="-128"/>
              </a:rPr>
              <a:t>WU_Seite 9</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de-DE" dirty="0" smtClean="0"/>
              <a:t>ARS_10_11_AML.ppt</a:t>
            </a:r>
            <a:endParaRPr lang="de-DE" dirty="0"/>
          </a:p>
        </p:txBody>
      </p:sp>
      <p:sp>
        <p:nvSpPr>
          <p:cNvPr id="5" name="Datumsplatzhalter 4"/>
          <p:cNvSpPr>
            <a:spLocks noGrp="1"/>
          </p:cNvSpPr>
          <p:nvPr>
            <p:ph type="dt" idx="11"/>
          </p:nvPr>
        </p:nvSpPr>
        <p:spPr/>
        <p:txBody>
          <a:bodyPr/>
          <a:lstStyle/>
          <a:p>
            <a:pPr>
              <a:defRPr/>
            </a:pPr>
            <a:fld id="{8F6D3B71-7D89-5840-BD8C-1E7DB19536A7}" type="datetime1">
              <a:rPr lang="en-GB" smtClean="0"/>
              <a:pPr>
                <a:defRPr/>
              </a:pPr>
              <a:t>05.11.2016</a:t>
            </a:fld>
            <a:r>
              <a:rPr lang="en-GB" dirty="0" smtClean="0"/>
              <a:t>Date</a:t>
            </a:r>
            <a:endParaRPr lang="en-GB" dirty="0"/>
          </a:p>
        </p:txBody>
      </p:sp>
      <p:sp>
        <p:nvSpPr>
          <p:cNvPr id="6" name="Foliennummernplatzhalter 5"/>
          <p:cNvSpPr>
            <a:spLocks noGrp="1"/>
          </p:cNvSpPr>
          <p:nvPr>
            <p:ph type="sldNum" sz="quarter" idx="12"/>
          </p:nvPr>
        </p:nvSpPr>
        <p:spPr/>
        <p:txBody>
          <a:bodyPr/>
          <a:lstStyle/>
          <a:p>
            <a:pPr>
              <a:defRPr/>
            </a:pPr>
            <a:fld id="{5AF029FF-0519-9C41-AFBA-3EB7BB6F0006}" type="slidenum">
              <a:rPr lang="en-GB" smtClean="0"/>
              <a:pPr>
                <a:defRPr/>
              </a:pPr>
              <a:t>56</a:t>
            </a:fld>
            <a:endParaRPr lang="en-GB"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0166756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06F5F3F-BED8-7846-9171-C0AE543B0D9A}" type="slidenum">
              <a:rPr lang="de-DE"/>
              <a:pPr/>
              <a:t>57</a:t>
            </a:fld>
            <a:endParaRPr lang="de-DE" dirty="0"/>
          </a:p>
        </p:txBody>
      </p:sp>
      <p:sp>
        <p:nvSpPr>
          <p:cNvPr id="641026" name="Rectangle 1031"/>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0AAA85F-B94F-114D-B781-B35C5500D059}" type="slidenum">
              <a:rPr lang="de-AT" sz="1200"/>
              <a:pPr algn="r"/>
              <a:t>57</a:t>
            </a:fld>
            <a:endParaRPr lang="de-AT" sz="1200"/>
          </a:p>
        </p:txBody>
      </p:sp>
      <p:sp>
        <p:nvSpPr>
          <p:cNvPr id="641027"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41028" name="Rectangle 3"/>
          <p:cNvSpPr>
            <a:spLocks noGrp="1" noChangeArrowheads="1"/>
          </p:cNvSpPr>
          <p:nvPr>
            <p:ph type="body" idx="1"/>
          </p:nvPr>
        </p:nvSpPr>
        <p:spPr bwMode="auto">
          <a:xfrm>
            <a:off x="685800" y="4343400"/>
            <a:ext cx="5486400" cy="4114800"/>
          </a:xfrm>
          <a:prstGeom prst="rect">
            <a:avLst/>
          </a:prstGeom>
          <a:noFill/>
          <a:ln>
            <a:solidFill>
              <a:srgbClr val="000000"/>
            </a:solidFill>
            <a:miter lim="800000"/>
            <a:headEnd/>
            <a:tailEnd/>
          </a:ln>
        </p:spPr>
        <p:txBody>
          <a:bodyPr>
            <a:prstTxWarp prst="textNoShape">
              <a:avLst/>
            </a:prstTxWarp>
          </a:bodyPr>
          <a:lstStyle/>
          <a:p>
            <a:pPr>
              <a:spcBef>
                <a:spcPct val="0"/>
              </a:spcBef>
            </a:pPr>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2D14E6B-2199-FC48-828E-1058DB003D4F}" type="slidenum">
              <a:rPr lang="de-DE"/>
              <a:pPr/>
              <a:t>58</a:t>
            </a:fld>
            <a:endParaRPr lang="de-DE" dirty="0"/>
          </a:p>
        </p:txBody>
      </p:sp>
      <p:sp>
        <p:nvSpPr>
          <p:cNvPr id="653314" name="Rectangle 1031"/>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1002A52-9A5C-744F-9E34-84607873D783}" type="slidenum">
              <a:rPr lang="de-AT" sz="1200"/>
              <a:pPr algn="r"/>
              <a:t>58</a:t>
            </a:fld>
            <a:endParaRPr lang="de-AT" sz="1200"/>
          </a:p>
        </p:txBody>
      </p:sp>
      <p:sp>
        <p:nvSpPr>
          <p:cNvPr id="653315"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653316" name="Rectangle 3"/>
          <p:cNvSpPr>
            <a:spLocks noGrp="1" noChangeArrowheads="1"/>
          </p:cNvSpPr>
          <p:nvPr>
            <p:ph type="body" idx="1"/>
          </p:nvPr>
        </p:nvSpPr>
        <p:spPr bwMode="auto">
          <a:xfrm>
            <a:off x="685800" y="4343400"/>
            <a:ext cx="5486400" cy="4114800"/>
          </a:xfrm>
          <a:prstGeom prst="rect">
            <a:avLst/>
          </a:prstGeom>
          <a:noFill/>
          <a:ln>
            <a:solidFill>
              <a:srgbClr val="000000"/>
            </a:solidFill>
            <a:miter lim="800000"/>
            <a:headEnd/>
            <a:tailEnd/>
          </a:ln>
        </p:spPr>
        <p:txBody>
          <a:bodyPr>
            <a:prstTxWarp prst="textNoShape">
              <a:avLst/>
            </a:prstTxWarp>
          </a:bodyPr>
          <a:lstStyle/>
          <a:p>
            <a:pPr>
              <a:spcBef>
                <a:spcPct val="0"/>
              </a:spcBef>
            </a:pPr>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pPr>
              <a:defRPr/>
            </a:pPr>
            <a:r>
              <a:rPr lang="de-DE" dirty="0" smtClean="0"/>
              <a:t>ARS_10_11_AML.ppt</a:t>
            </a:r>
            <a:endParaRPr lang="de-DE" dirty="0"/>
          </a:p>
        </p:txBody>
      </p:sp>
      <p:sp>
        <p:nvSpPr>
          <p:cNvPr id="5" name="Datumsplatzhalter 4"/>
          <p:cNvSpPr>
            <a:spLocks noGrp="1"/>
          </p:cNvSpPr>
          <p:nvPr>
            <p:ph type="dt" idx="11"/>
          </p:nvPr>
        </p:nvSpPr>
        <p:spPr/>
        <p:txBody>
          <a:bodyPr/>
          <a:lstStyle/>
          <a:p>
            <a:pPr>
              <a:defRPr/>
            </a:pPr>
            <a:fld id="{8F6D3B71-7D89-5840-BD8C-1E7DB19536A7}" type="datetime1">
              <a:rPr lang="en-GB" smtClean="0"/>
              <a:pPr>
                <a:defRPr/>
              </a:pPr>
              <a:t>05.11.2016</a:t>
            </a:fld>
            <a:r>
              <a:rPr lang="en-GB" dirty="0" smtClean="0"/>
              <a:t>Date</a:t>
            </a:r>
            <a:endParaRPr lang="en-GB" dirty="0"/>
          </a:p>
        </p:txBody>
      </p:sp>
      <p:sp>
        <p:nvSpPr>
          <p:cNvPr id="6" name="Foliennummernplatzhalter 5"/>
          <p:cNvSpPr>
            <a:spLocks noGrp="1"/>
          </p:cNvSpPr>
          <p:nvPr>
            <p:ph type="sldNum" sz="quarter" idx="12"/>
          </p:nvPr>
        </p:nvSpPr>
        <p:spPr/>
        <p:txBody>
          <a:bodyPr/>
          <a:lstStyle/>
          <a:p>
            <a:pPr>
              <a:defRPr/>
            </a:pPr>
            <a:fld id="{5AF029FF-0519-9C41-AFBA-3EB7BB6F0006}" type="slidenum">
              <a:rPr lang="en-GB" smtClean="0"/>
              <a:pPr>
                <a:defRPr/>
              </a:pPr>
              <a:t>77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folie">
    <p:spTree>
      <p:nvGrpSpPr>
        <p:cNvPr id="1" name=""/>
        <p:cNvGrpSpPr/>
        <p:nvPr/>
      </p:nvGrpSpPr>
      <p:grpSpPr>
        <a:xfrm>
          <a:off x="0" y="0"/>
          <a:ext cx="0" cy="0"/>
          <a:chOff x="0" y="0"/>
          <a:chExt cx="0" cy="0"/>
        </a:xfrm>
      </p:grpSpPr>
      <p:sp>
        <p:nvSpPr>
          <p:cNvPr id="4" name="Rectangle 1026"/>
          <p:cNvSpPr>
            <a:spLocks noChangeArrowheads="1"/>
          </p:cNvSpPr>
          <p:nvPr/>
        </p:nvSpPr>
        <p:spPr bwMode="blackWhite">
          <a:xfrm>
            <a:off x="-325438" y="854075"/>
            <a:ext cx="9629776" cy="428625"/>
          </a:xfrm>
          <a:prstGeom prst="rect">
            <a:avLst/>
          </a:prstGeom>
          <a:solidFill>
            <a:srgbClr val="EAEAEA"/>
          </a:solidFill>
          <a:ln w="9525">
            <a:noFill/>
            <a:miter lim="800000"/>
            <a:headEnd/>
            <a:tailEnd/>
          </a:ln>
        </p:spPr>
        <p:txBody>
          <a:bodyPr wrap="none" lIns="63500" tIns="0" rIns="64800" bIns="0" anchor="ctr">
            <a:prstTxWarp prst="textNoShape">
              <a:avLst/>
            </a:prstTxWarp>
          </a:bodyPr>
          <a:lstStyle/>
          <a:p>
            <a:pPr>
              <a:spcBef>
                <a:spcPct val="20000"/>
              </a:spcBef>
              <a:spcAft>
                <a:spcPct val="20000"/>
              </a:spcAft>
              <a:buSzPct val="90000"/>
              <a:defRPr/>
            </a:pPr>
            <a:endParaRPr lang="de-AT">
              <a:latin typeface="Arial" pitchFamily="-103" charset="0"/>
              <a:cs typeface="ＭＳ Ｐゴシック" pitchFamily="-103" charset="-128"/>
            </a:endParaRPr>
          </a:p>
        </p:txBody>
      </p:sp>
      <p:sp>
        <p:nvSpPr>
          <p:cNvPr id="5" name="Text Box 1028"/>
          <p:cNvSpPr txBox="1">
            <a:spLocks noChangeArrowheads="1"/>
          </p:cNvSpPr>
          <p:nvPr/>
        </p:nvSpPr>
        <p:spPr bwMode="blackWhite">
          <a:xfrm>
            <a:off x="358775" y="6477000"/>
            <a:ext cx="14795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spcBef>
                <a:spcPct val="20000"/>
              </a:spcBef>
              <a:spcAft>
                <a:spcPct val="20000"/>
              </a:spcAft>
              <a:buSzPct val="90000"/>
              <a:defRPr/>
            </a:pPr>
            <a:r>
              <a:rPr lang="de-AT" sz="1200">
                <a:solidFill>
                  <a:schemeClr val="bg1"/>
                </a:solidFill>
                <a:latin typeface="Verdana" pitchFamily="-103" charset="0"/>
                <a:cs typeface="ＭＳ Ｐゴシック" pitchFamily="-103" charset="-128"/>
              </a:rPr>
              <a:t>13., 14. Juli 2010</a:t>
            </a:r>
          </a:p>
        </p:txBody>
      </p:sp>
      <p:sp>
        <p:nvSpPr>
          <p:cNvPr id="6" name="Text Box 1029"/>
          <p:cNvSpPr txBox="1">
            <a:spLocks noChangeArrowheads="1"/>
          </p:cNvSpPr>
          <p:nvPr/>
        </p:nvSpPr>
        <p:spPr bwMode="blackWhite">
          <a:xfrm>
            <a:off x="8382000" y="6324600"/>
            <a:ext cx="5016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lgn="r">
              <a:spcBef>
                <a:spcPct val="20000"/>
              </a:spcBef>
              <a:spcAft>
                <a:spcPct val="20000"/>
              </a:spcAft>
              <a:buSzPct val="90000"/>
              <a:defRPr/>
            </a:pPr>
            <a:fld id="{86BD265A-EFC3-7E4B-9545-2793BBBE63E9}" type="slidenum">
              <a:rPr lang="de-AT" sz="1200">
                <a:solidFill>
                  <a:schemeClr val="bg1"/>
                </a:solidFill>
                <a:latin typeface="Verdana" pitchFamily="-103" charset="0"/>
                <a:cs typeface="ＭＳ Ｐゴシック" pitchFamily="-103" charset="-128"/>
              </a:rPr>
              <a:pPr algn="r">
                <a:spcBef>
                  <a:spcPct val="20000"/>
                </a:spcBef>
                <a:spcAft>
                  <a:spcPct val="20000"/>
                </a:spcAft>
                <a:buSzPct val="90000"/>
                <a:defRPr/>
              </a:pPr>
              <a:t>‹Nr.›</a:t>
            </a:fld>
            <a:endParaRPr lang="de-AT" sz="1200" dirty="0">
              <a:solidFill>
                <a:schemeClr val="bg1"/>
              </a:solidFill>
              <a:latin typeface="Verdana" pitchFamily="-103" charset="0"/>
              <a:cs typeface="ＭＳ Ｐゴシック" pitchFamily="-103" charset="-128"/>
            </a:endParaRPr>
          </a:p>
        </p:txBody>
      </p:sp>
      <p:sp>
        <p:nvSpPr>
          <p:cNvPr id="7" name="TB4_Section_header"/>
          <p:cNvSpPr txBox="1">
            <a:spLocks noChangeArrowheads="1"/>
          </p:cNvSpPr>
          <p:nvPr/>
        </p:nvSpPr>
        <p:spPr bwMode="auto">
          <a:xfrm>
            <a:off x="392113" y="862013"/>
            <a:ext cx="8358187" cy="420687"/>
          </a:xfrm>
          <a:prstGeom prst="rect">
            <a:avLst/>
          </a:prstGeom>
          <a:noFill/>
          <a:ln>
            <a:noFill/>
          </a:ln>
          <a:extLst/>
        </p:spPr>
        <p:txBody>
          <a:bodyPr wrap="none" lIns="0" tIns="0" rIns="0" bIns="0" anchor="ctr">
            <a:prstTxWarp prst="textNoShape">
              <a:avLst/>
            </a:prstTxWarp>
          </a:bodyPr>
          <a:lstStyle/>
          <a:p>
            <a:pPr algn="ctr" eaLnBrk="0" hangingPunct="0"/>
            <a:r>
              <a:rPr lang="de-AT" sz="2000" b="1" dirty="0" smtClean="0">
                <a:solidFill>
                  <a:srgbClr val="3A4973"/>
                </a:solidFill>
                <a:latin typeface="Verdana" pitchFamily="-84" charset="0"/>
                <a:ea typeface="Verdana" pitchFamily="-84" charset="0"/>
                <a:cs typeface="Verdana" pitchFamily="-84" charset="0"/>
              </a:rPr>
              <a:t>Unternehmensrecht</a:t>
            </a:r>
            <a:endParaRPr lang="de-AT" sz="2000" b="1" dirty="0">
              <a:solidFill>
                <a:srgbClr val="3A4973"/>
              </a:solidFill>
              <a:latin typeface="Verdana" pitchFamily="-84" charset="0"/>
              <a:ea typeface="Verdana" pitchFamily="-84" charset="0"/>
              <a:cs typeface="Verdana" pitchFamily="-84" charset="0"/>
            </a:endParaRPr>
          </a:p>
        </p:txBody>
      </p:sp>
      <p:sp>
        <p:nvSpPr>
          <p:cNvPr id="612355" name="Rectangle 5"/>
          <p:cNvSpPr>
            <a:spLocks noGrp="1" noChangeArrowheads="1"/>
          </p:cNvSpPr>
          <p:nvPr>
            <p:ph type="subTitle" idx="1"/>
          </p:nvPr>
        </p:nvSpPr>
        <p:spPr>
          <a:xfrm>
            <a:off x="381000" y="4495800"/>
            <a:ext cx="8382000" cy="1828800"/>
          </a:xfrm>
        </p:spPr>
        <p:txBody>
          <a:bodyPr/>
          <a:lstStyle>
            <a:lvl1pPr marL="0" indent="0" algn="ctr">
              <a:spcBef>
                <a:spcPts val="1872"/>
              </a:spcBef>
              <a:buFontTx/>
              <a:buNone/>
              <a:defRPr sz="2400" b="0" cap="small">
                <a:solidFill>
                  <a:srgbClr val="070505"/>
                </a:solidFill>
              </a:defRPr>
            </a:lvl1pPr>
          </a:lstStyle>
          <a:p>
            <a:pPr lvl="0"/>
            <a:r>
              <a:rPr lang="de-DE" noProof="0" dirty="0" smtClean="0"/>
              <a:t>Master-Untertitelformat bearbeiten</a:t>
            </a:r>
          </a:p>
        </p:txBody>
      </p:sp>
      <p:sp>
        <p:nvSpPr>
          <p:cNvPr id="612359" name="Rectangle 7"/>
          <p:cNvSpPr>
            <a:spLocks noGrp="1" noChangeArrowheads="1"/>
          </p:cNvSpPr>
          <p:nvPr>
            <p:ph type="ctrTitle"/>
          </p:nvPr>
        </p:nvSpPr>
        <p:spPr>
          <a:xfrm>
            <a:off x="392906" y="1828800"/>
            <a:ext cx="8358187" cy="1752600"/>
          </a:xfrm>
        </p:spPr>
        <p:txBody>
          <a:bodyPr/>
          <a:lstStyle>
            <a:lvl1pPr algn="ctr">
              <a:defRPr sz="4400"/>
            </a:lvl1pPr>
          </a:lstStyle>
          <a:p>
            <a:pPr lvl="0"/>
            <a:r>
              <a:rPr lang="de-DE" noProof="0" dirty="0" smtClean="0"/>
              <a:t>Mastertitelformat bearbeiten</a:t>
            </a:r>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Std_Ü2z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96863" y="583800"/>
            <a:ext cx="8664575" cy="864000"/>
          </a:xfrm>
        </p:spPr>
        <p:txBody>
          <a:bodyPr/>
          <a:lstStyle/>
          <a:p>
            <a:r>
              <a:rPr lang="de-AT" dirty="0" smtClean="0"/>
              <a:t>Mastertitelformat bearbeiten</a:t>
            </a:r>
            <a:br>
              <a:rPr lang="de-AT" dirty="0" smtClean="0"/>
            </a:br>
            <a:endParaRPr lang="de-DE" dirty="0"/>
          </a:p>
        </p:txBody>
      </p:sp>
      <p:sp>
        <p:nvSpPr>
          <p:cNvPr id="3" name="Inhaltsplatzhalter 2"/>
          <p:cNvSpPr>
            <a:spLocks noGrp="1"/>
          </p:cNvSpPr>
          <p:nvPr>
            <p:ph idx="1"/>
          </p:nvPr>
        </p:nvSpPr>
        <p:spPr>
          <a:xfrm>
            <a:off x="393700" y="1676400"/>
            <a:ext cx="8356600" cy="4553338"/>
          </a:xfrm>
        </p:spPr>
        <p:txBody>
          <a:body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Klassisch_das_heiß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3700" y="1506538"/>
            <a:ext cx="8356600" cy="4689475"/>
          </a:xfrm>
        </p:spPr>
        <p:txBody>
          <a:bodyPr/>
          <a:lstStyle>
            <a:lvl4pPr marL="349200">
              <a:spcBef>
                <a:spcPts val="1200"/>
              </a:spcBef>
              <a:spcAft>
                <a:spcPts val="0"/>
              </a:spcAft>
              <a:buFont typeface="Lucida Grande"/>
              <a:buChar char="➜"/>
              <a:defRPr b="1">
                <a:solidFill>
                  <a:schemeClr val="tx1"/>
                </a:solidFill>
              </a:defRPr>
            </a:lvl4pPr>
            <a:lvl5pPr indent="0" algn="l">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Std_Ü2zlg_das_heißt">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8640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393700" y="1677600"/>
            <a:ext cx="8356600" cy="4554000"/>
          </a:xfrm>
        </p:spPr>
        <p:txBody>
          <a:bodyPr/>
          <a:lstStyle>
            <a:lvl4pPr marL="349200">
              <a:spcBef>
                <a:spcPts val="1200"/>
              </a:spcBef>
              <a:spcAft>
                <a:spcPts val="0"/>
              </a:spcAft>
              <a:buFont typeface="Lucida Grande"/>
              <a:buChar char="➜"/>
              <a:defRPr b="1">
                <a:solidFill>
                  <a:schemeClr val="tx1"/>
                </a:solidFill>
              </a:defRPr>
            </a:lvl4pPr>
            <a:lvl5pPr indent="0" algn="l">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Std_ohneÜ_das_heißt">
    <p:spTree>
      <p:nvGrpSpPr>
        <p:cNvPr id="1" name=""/>
        <p:cNvGrpSpPr/>
        <p:nvPr/>
      </p:nvGrpSpPr>
      <p:grpSpPr>
        <a:xfrm>
          <a:off x="0" y="0"/>
          <a:ext cx="0" cy="0"/>
          <a:chOff x="0" y="0"/>
          <a:chExt cx="0" cy="0"/>
        </a:xfrm>
      </p:grpSpPr>
      <p:sp>
        <p:nvSpPr>
          <p:cNvPr id="3" name="Inhaltsplatzhalter 2"/>
          <p:cNvSpPr>
            <a:spLocks noGrp="1"/>
          </p:cNvSpPr>
          <p:nvPr>
            <p:ph idx="1"/>
          </p:nvPr>
        </p:nvSpPr>
        <p:spPr>
          <a:xfrm>
            <a:off x="393700" y="914400"/>
            <a:ext cx="8356600" cy="5317200"/>
          </a:xfrm>
        </p:spPr>
        <p:txBody>
          <a:bodyPr/>
          <a:lstStyle>
            <a:lvl4pPr marL="349200">
              <a:spcBef>
                <a:spcPts val="1200"/>
              </a:spcBef>
              <a:spcAft>
                <a:spcPts val="0"/>
              </a:spcAft>
              <a:buFont typeface="Lucida Grande"/>
              <a:buChar char="➜"/>
              <a:defRPr b="1">
                <a:solidFill>
                  <a:schemeClr val="tx1"/>
                </a:solidFill>
              </a:defRPr>
            </a:lvl4pPr>
            <a:lvl5pPr indent="0" algn="l">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Std_ohneÜ_EB2fett_das_heißt">
    <p:spTree>
      <p:nvGrpSpPr>
        <p:cNvPr id="1" name=""/>
        <p:cNvGrpSpPr/>
        <p:nvPr/>
      </p:nvGrpSpPr>
      <p:grpSpPr>
        <a:xfrm>
          <a:off x="0" y="0"/>
          <a:ext cx="0" cy="0"/>
          <a:chOff x="0" y="0"/>
          <a:chExt cx="0" cy="0"/>
        </a:xfrm>
      </p:grpSpPr>
      <p:sp>
        <p:nvSpPr>
          <p:cNvPr id="3" name="Inhaltsplatzhalter 2"/>
          <p:cNvSpPr>
            <a:spLocks noGrp="1"/>
          </p:cNvSpPr>
          <p:nvPr>
            <p:ph idx="1"/>
          </p:nvPr>
        </p:nvSpPr>
        <p:spPr>
          <a:xfrm>
            <a:off x="393700" y="914400"/>
            <a:ext cx="8356600" cy="5317200"/>
          </a:xfrm>
        </p:spPr>
        <p:txBody>
          <a:bodyPr/>
          <a:lstStyle>
            <a:lvl2pPr>
              <a:defRPr b="1"/>
            </a:lvl2pPr>
            <a:lvl4pPr marL="349200">
              <a:spcBef>
                <a:spcPts val="1200"/>
              </a:spcBef>
              <a:spcAft>
                <a:spcPts val="0"/>
              </a:spcAft>
              <a:buFont typeface="Lucida Grande"/>
              <a:buChar char="➜"/>
              <a:defRPr b="1">
                <a:solidFill>
                  <a:schemeClr val="tx1"/>
                </a:solidFill>
              </a:defRPr>
            </a:lvl4pPr>
            <a:lvl5pPr indent="0" algn="l">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Std_ü1zlg_Eb1fett_Eb4Pfeilunfet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3700" y="1506538"/>
            <a:ext cx="8356600" cy="4689475"/>
          </a:xfrm>
        </p:spPr>
        <p:txBody>
          <a:bodyPr/>
          <a:lstStyle>
            <a:lvl1pPr marL="0" indent="0">
              <a:spcBef>
                <a:spcPts val="1176"/>
              </a:spcBef>
              <a:spcAft>
                <a:spcPts val="0"/>
              </a:spcAft>
              <a:defRPr/>
            </a:lvl1pPr>
            <a:lvl4pPr marL="349200">
              <a:spcBef>
                <a:spcPts val="300"/>
              </a:spcBef>
              <a:spcAft>
                <a:spcPts val="0"/>
              </a:spcAft>
              <a:buClr>
                <a:schemeClr val="tx1"/>
              </a:buClr>
              <a:buFont typeface="Lucida Grande"/>
              <a:buChar char="➜"/>
              <a:defRPr b="0">
                <a:solidFill>
                  <a:srgbClr val="070505"/>
                </a:solidFill>
              </a:defRPr>
            </a:lvl4pPr>
            <a:lvl5pPr indent="0" algn="l">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Std_ü2zlg_Eb1fett_Eb4Pfeilunfett">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864000"/>
          </a:xfrm>
        </p:spPr>
        <p:txBody>
          <a:bodyPr/>
          <a:lstStyle/>
          <a:p>
            <a:r>
              <a:rPr lang="de-AT" smtClean="0"/>
              <a:t>Mastertitelformat bearbeiten</a:t>
            </a:r>
            <a:endParaRPr lang="de-DE"/>
          </a:p>
        </p:txBody>
      </p:sp>
      <p:sp>
        <p:nvSpPr>
          <p:cNvPr id="3" name="Inhaltsplatzhalter 2"/>
          <p:cNvSpPr>
            <a:spLocks noGrp="1"/>
          </p:cNvSpPr>
          <p:nvPr>
            <p:ph idx="1"/>
          </p:nvPr>
        </p:nvSpPr>
        <p:spPr>
          <a:xfrm>
            <a:off x="393700" y="1677600"/>
            <a:ext cx="8356600" cy="4554000"/>
          </a:xfrm>
        </p:spPr>
        <p:txBody>
          <a:bodyPr/>
          <a:lstStyle>
            <a:lvl1pPr marL="0" indent="0">
              <a:spcBef>
                <a:spcPts val="1176"/>
              </a:spcBef>
              <a:spcAft>
                <a:spcPts val="0"/>
              </a:spcAft>
              <a:defRPr/>
            </a:lvl1pPr>
            <a:lvl4pPr marL="349200">
              <a:spcBef>
                <a:spcPts val="300"/>
              </a:spcBef>
              <a:spcAft>
                <a:spcPts val="0"/>
              </a:spcAft>
              <a:buClr>
                <a:schemeClr val="tx1"/>
              </a:buClr>
              <a:buFont typeface="Lucida Grande"/>
              <a:buChar char="➜"/>
              <a:defRPr b="0">
                <a:solidFill>
                  <a:srgbClr val="070505"/>
                </a:solidFill>
              </a:defRPr>
            </a:lvl4pPr>
            <a:lvl5pPr indent="0" algn="l">
              <a:defRPr sz="2400" i="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Klassisch_d.h._Eb5_Ster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3700" y="1506538"/>
            <a:ext cx="8356600" cy="4689475"/>
          </a:xfrm>
        </p:spPr>
        <p:txBody>
          <a:bodyPr/>
          <a:lstStyle>
            <a:lvl1pPr>
              <a:spcBef>
                <a:spcPts val="1176"/>
              </a:spcBef>
              <a:spcAft>
                <a:spcPts val="0"/>
              </a:spcAft>
              <a:defRPr/>
            </a:lvl1pPr>
            <a:lvl2pPr>
              <a:spcBef>
                <a:spcPts val="300"/>
              </a:spcBef>
              <a:spcAft>
                <a:spcPts val="0"/>
              </a:spcAft>
              <a:defRPr/>
            </a:lvl2pPr>
            <a:lvl4pPr marL="349200">
              <a:spcBef>
                <a:spcPts val="1200"/>
              </a:spcBef>
              <a:spcAft>
                <a:spcPts val="0"/>
              </a:spcAft>
              <a:buFont typeface="Lucida Grande"/>
              <a:buChar char="➜"/>
              <a:defRPr b="1">
                <a:solidFill>
                  <a:schemeClr val="tx1"/>
                </a:solidFill>
              </a:defRPr>
            </a:lvl4pPr>
            <a:lvl5pPr marL="180000" indent="-187200" algn="l">
              <a:spcBef>
                <a:spcPts val="600"/>
              </a:spcBef>
              <a:spcAft>
                <a:spcPts val="0"/>
              </a:spcAft>
              <a:buSzPct val="100000"/>
              <a:buFont typeface="Lucida Grande"/>
              <a:buChar char="*"/>
              <a:defRPr sz="1800" b="0" i="0">
                <a:solidFill>
                  <a:srgbClr val="070505"/>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Klassisch_d.h._Eb5_lin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3700" y="1506538"/>
            <a:ext cx="8356600" cy="4689475"/>
          </a:xfrm>
        </p:spPr>
        <p:txBody>
          <a:bodyPr/>
          <a:lstStyle>
            <a:lvl1pPr>
              <a:spcBef>
                <a:spcPts val="1176"/>
              </a:spcBef>
              <a:spcAft>
                <a:spcPts val="0"/>
              </a:spcAft>
              <a:defRPr/>
            </a:lvl1pPr>
            <a:lvl2pPr>
              <a:spcBef>
                <a:spcPts val="300"/>
              </a:spcBef>
              <a:spcAft>
                <a:spcPts val="0"/>
              </a:spcAft>
              <a:defRPr/>
            </a:lvl2pPr>
            <a:lvl4pPr marL="349200">
              <a:spcBef>
                <a:spcPts val="1200"/>
              </a:spcBef>
              <a:spcAft>
                <a:spcPts val="0"/>
              </a:spcAft>
              <a:buFont typeface="Lucida Grande"/>
              <a:buChar char="➜"/>
              <a:defRPr b="1">
                <a:solidFill>
                  <a:schemeClr val="tx1"/>
                </a:solidFill>
              </a:defRPr>
            </a:lvl4pPr>
            <a:lvl5pPr indent="-187200" algn="l">
              <a:spcBef>
                <a:spcPts val="600"/>
              </a:spcBef>
              <a:spcAft>
                <a:spcPts val="300"/>
              </a:spcAft>
              <a:buSzPct val="100000"/>
              <a:buFont typeface="Wingdings" charset="2"/>
              <a:buChar char="§"/>
              <a:defRPr sz="2400" i="0">
                <a:solidFill>
                  <a:schemeClr val="bg1">
                    <a:lumMod val="50000"/>
                  </a:schemeClr>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Std_Ü2zg_d.h._Eb5_link">
    <p:spTree>
      <p:nvGrpSpPr>
        <p:cNvPr id="1" name=""/>
        <p:cNvGrpSpPr/>
        <p:nvPr/>
      </p:nvGrpSpPr>
      <p:grpSpPr>
        <a:xfrm>
          <a:off x="0" y="0"/>
          <a:ext cx="0" cy="0"/>
          <a:chOff x="0" y="0"/>
          <a:chExt cx="0" cy="0"/>
        </a:xfrm>
      </p:grpSpPr>
      <p:sp>
        <p:nvSpPr>
          <p:cNvPr id="2" name="Titel 1"/>
          <p:cNvSpPr>
            <a:spLocks noGrp="1"/>
          </p:cNvSpPr>
          <p:nvPr>
            <p:ph type="title"/>
          </p:nvPr>
        </p:nvSpPr>
        <p:spPr>
          <a:xfrm>
            <a:off x="296863" y="583199"/>
            <a:ext cx="8664575" cy="864000"/>
          </a:xfrm>
        </p:spPr>
        <p:txBody>
          <a:bodyPr/>
          <a:lstStyle/>
          <a:p>
            <a:r>
              <a:rPr lang="de-AT" smtClean="0"/>
              <a:t>Mastertitelformat bearbeiten</a:t>
            </a:r>
            <a:endParaRPr lang="de-DE"/>
          </a:p>
        </p:txBody>
      </p:sp>
      <p:sp>
        <p:nvSpPr>
          <p:cNvPr id="3" name="Inhaltsplatzhalter 2"/>
          <p:cNvSpPr>
            <a:spLocks noGrp="1"/>
          </p:cNvSpPr>
          <p:nvPr>
            <p:ph idx="1"/>
          </p:nvPr>
        </p:nvSpPr>
        <p:spPr>
          <a:xfrm>
            <a:off x="393700" y="1677600"/>
            <a:ext cx="8356600" cy="4554000"/>
          </a:xfrm>
        </p:spPr>
        <p:txBody>
          <a:bodyPr/>
          <a:lstStyle>
            <a:lvl2pPr>
              <a:spcBef>
                <a:spcPts val="900"/>
              </a:spcBef>
              <a:spcAft>
                <a:spcPts val="0"/>
              </a:spcAft>
              <a:defRPr/>
            </a:lvl2pPr>
            <a:lvl4pPr marL="349200">
              <a:spcBef>
                <a:spcPts val="1200"/>
              </a:spcBef>
              <a:spcAft>
                <a:spcPts val="0"/>
              </a:spcAft>
              <a:buFont typeface="Lucida Grande"/>
              <a:buChar char="➜"/>
              <a:defRPr b="1">
                <a:solidFill>
                  <a:schemeClr val="tx1"/>
                </a:solidFill>
              </a:defRPr>
            </a:lvl4pPr>
            <a:lvl5pPr indent="-187200" algn="l">
              <a:buSzPct val="100000"/>
              <a:buFont typeface="Wingdings" charset="2"/>
              <a:buChar char="§"/>
              <a:defRPr sz="2400" i="0">
                <a:solidFill>
                  <a:schemeClr val="bg1">
                    <a:lumMod val="50000"/>
                  </a:schemeClr>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1_Titelfolie">
    <p:spTree>
      <p:nvGrpSpPr>
        <p:cNvPr id="1" name=""/>
        <p:cNvGrpSpPr/>
        <p:nvPr/>
      </p:nvGrpSpPr>
      <p:grpSpPr>
        <a:xfrm>
          <a:off x="0" y="0"/>
          <a:ext cx="0" cy="0"/>
          <a:chOff x="0" y="0"/>
          <a:chExt cx="0" cy="0"/>
        </a:xfrm>
      </p:grpSpPr>
      <p:sp>
        <p:nvSpPr>
          <p:cNvPr id="4" name="Rectangle 1026"/>
          <p:cNvSpPr>
            <a:spLocks noChangeArrowheads="1"/>
          </p:cNvSpPr>
          <p:nvPr/>
        </p:nvSpPr>
        <p:spPr bwMode="blackWhite">
          <a:xfrm>
            <a:off x="-325438" y="854075"/>
            <a:ext cx="9629776" cy="428625"/>
          </a:xfrm>
          <a:prstGeom prst="rect">
            <a:avLst/>
          </a:prstGeom>
          <a:solidFill>
            <a:srgbClr val="EAEAEA"/>
          </a:solidFill>
          <a:ln w="9525">
            <a:noFill/>
            <a:miter lim="800000"/>
            <a:headEnd/>
            <a:tailEnd/>
          </a:ln>
        </p:spPr>
        <p:txBody>
          <a:bodyPr wrap="none" lIns="63500" tIns="0" rIns="64800" bIns="0" anchor="ctr">
            <a:prstTxWarp prst="textNoShape">
              <a:avLst/>
            </a:prstTxWarp>
          </a:bodyPr>
          <a:lstStyle/>
          <a:p>
            <a:pPr>
              <a:spcBef>
                <a:spcPct val="20000"/>
              </a:spcBef>
              <a:spcAft>
                <a:spcPct val="20000"/>
              </a:spcAft>
              <a:buSzPct val="90000"/>
              <a:defRPr/>
            </a:pPr>
            <a:endParaRPr lang="de-AT">
              <a:latin typeface="Arial" pitchFamily="-103" charset="0"/>
              <a:cs typeface="ＭＳ Ｐゴシック" pitchFamily="-103" charset="-128"/>
            </a:endParaRPr>
          </a:p>
        </p:txBody>
      </p:sp>
      <p:sp>
        <p:nvSpPr>
          <p:cNvPr id="5" name="Text Box 1028"/>
          <p:cNvSpPr txBox="1">
            <a:spLocks noChangeArrowheads="1"/>
          </p:cNvSpPr>
          <p:nvPr/>
        </p:nvSpPr>
        <p:spPr bwMode="blackWhite">
          <a:xfrm>
            <a:off x="358775" y="6477000"/>
            <a:ext cx="14795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spcBef>
                <a:spcPct val="20000"/>
              </a:spcBef>
              <a:spcAft>
                <a:spcPct val="20000"/>
              </a:spcAft>
              <a:buSzPct val="90000"/>
              <a:defRPr/>
            </a:pPr>
            <a:r>
              <a:rPr lang="de-AT" sz="1200">
                <a:solidFill>
                  <a:schemeClr val="bg1"/>
                </a:solidFill>
                <a:latin typeface="Verdana" pitchFamily="-103" charset="0"/>
                <a:cs typeface="ＭＳ Ｐゴシック" pitchFamily="-103" charset="-128"/>
              </a:rPr>
              <a:t>13., 14. Juli 2010</a:t>
            </a:r>
          </a:p>
        </p:txBody>
      </p:sp>
      <p:sp>
        <p:nvSpPr>
          <p:cNvPr id="6" name="Text Box 1029"/>
          <p:cNvSpPr txBox="1">
            <a:spLocks noChangeArrowheads="1"/>
          </p:cNvSpPr>
          <p:nvPr/>
        </p:nvSpPr>
        <p:spPr bwMode="blackWhite">
          <a:xfrm>
            <a:off x="8382000" y="6324600"/>
            <a:ext cx="5016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lgn="r">
              <a:spcBef>
                <a:spcPct val="20000"/>
              </a:spcBef>
              <a:spcAft>
                <a:spcPct val="20000"/>
              </a:spcAft>
              <a:buSzPct val="90000"/>
              <a:defRPr/>
            </a:pPr>
            <a:fld id="{86BD265A-EFC3-7E4B-9545-2793BBBE63E9}" type="slidenum">
              <a:rPr lang="de-AT" sz="1200">
                <a:solidFill>
                  <a:schemeClr val="bg1"/>
                </a:solidFill>
                <a:latin typeface="Verdana" pitchFamily="-103" charset="0"/>
                <a:cs typeface="ＭＳ Ｐゴシック" pitchFamily="-103" charset="-128"/>
              </a:rPr>
              <a:pPr algn="r">
                <a:spcBef>
                  <a:spcPct val="20000"/>
                </a:spcBef>
                <a:spcAft>
                  <a:spcPct val="20000"/>
                </a:spcAft>
                <a:buSzPct val="90000"/>
                <a:defRPr/>
              </a:pPr>
              <a:t>‹Nr.›</a:t>
            </a:fld>
            <a:endParaRPr lang="de-AT" sz="1200" dirty="0">
              <a:solidFill>
                <a:schemeClr val="bg1"/>
              </a:solidFill>
              <a:latin typeface="Verdana" pitchFamily="-103" charset="0"/>
              <a:cs typeface="ＭＳ Ｐゴシック" pitchFamily="-103" charset="-128"/>
            </a:endParaRPr>
          </a:p>
        </p:txBody>
      </p:sp>
      <p:sp>
        <p:nvSpPr>
          <p:cNvPr id="7" name="TB4_Section_header"/>
          <p:cNvSpPr txBox="1">
            <a:spLocks noChangeArrowheads="1"/>
          </p:cNvSpPr>
          <p:nvPr/>
        </p:nvSpPr>
        <p:spPr bwMode="auto">
          <a:xfrm>
            <a:off x="392113" y="862013"/>
            <a:ext cx="8358187" cy="420687"/>
          </a:xfrm>
          <a:prstGeom prst="rect">
            <a:avLst/>
          </a:prstGeom>
          <a:noFill/>
          <a:ln>
            <a:noFill/>
          </a:ln>
          <a:extLst/>
        </p:spPr>
        <p:txBody>
          <a:bodyPr wrap="none" lIns="0" tIns="0" rIns="0" bIns="0" anchor="ctr">
            <a:prstTxWarp prst="textNoShape">
              <a:avLst/>
            </a:prstTxWarp>
          </a:bodyPr>
          <a:lstStyle/>
          <a:p>
            <a:pPr algn="ctr" eaLnBrk="0" hangingPunct="0"/>
            <a:r>
              <a:rPr lang="de-AT" sz="2000" b="1" dirty="0" smtClean="0">
                <a:solidFill>
                  <a:srgbClr val="3A4973"/>
                </a:solidFill>
                <a:latin typeface="Verdana" pitchFamily="-84" charset="0"/>
                <a:ea typeface="Verdana" pitchFamily="-84" charset="0"/>
                <a:cs typeface="Verdana" pitchFamily="-84" charset="0"/>
              </a:rPr>
              <a:t>Unternehmensrecht</a:t>
            </a:r>
            <a:endParaRPr lang="de-AT" sz="2000" b="1" dirty="0">
              <a:solidFill>
                <a:srgbClr val="3A4973"/>
              </a:solidFill>
              <a:latin typeface="Verdana" pitchFamily="-84" charset="0"/>
              <a:ea typeface="Verdana" pitchFamily="-84" charset="0"/>
              <a:cs typeface="Verdana" pitchFamily="-84" charset="0"/>
            </a:endParaRPr>
          </a:p>
        </p:txBody>
      </p:sp>
      <p:sp>
        <p:nvSpPr>
          <p:cNvPr id="612355" name="Rectangle 5"/>
          <p:cNvSpPr>
            <a:spLocks noGrp="1" noChangeArrowheads="1"/>
          </p:cNvSpPr>
          <p:nvPr>
            <p:ph type="subTitle" idx="1"/>
          </p:nvPr>
        </p:nvSpPr>
        <p:spPr>
          <a:xfrm>
            <a:off x="381000" y="3124200"/>
            <a:ext cx="8382000" cy="1066800"/>
          </a:xfrm>
        </p:spPr>
        <p:txBody>
          <a:bodyPr anchor="ctr"/>
          <a:lstStyle>
            <a:lvl1pPr marL="0" indent="0" algn="ctr">
              <a:spcBef>
                <a:spcPts val="1872"/>
              </a:spcBef>
              <a:buFontTx/>
              <a:buNone/>
              <a:defRPr sz="3200" b="1" cap="none">
                <a:solidFill>
                  <a:schemeClr val="tx1"/>
                </a:solidFill>
              </a:defRPr>
            </a:lvl1pPr>
          </a:lstStyle>
          <a:p>
            <a:pPr lvl="0"/>
            <a:r>
              <a:rPr lang="de-DE" noProof="0" dirty="0" smtClean="0"/>
              <a:t>Master-Untertitelformat bearbeiten</a:t>
            </a:r>
          </a:p>
        </p:txBody>
      </p:sp>
      <p:sp>
        <p:nvSpPr>
          <p:cNvPr id="612359" name="Rectangle 7"/>
          <p:cNvSpPr>
            <a:spLocks noGrp="1" noChangeArrowheads="1"/>
          </p:cNvSpPr>
          <p:nvPr>
            <p:ph type="ctrTitle"/>
          </p:nvPr>
        </p:nvSpPr>
        <p:spPr>
          <a:xfrm>
            <a:off x="392906" y="1371600"/>
            <a:ext cx="8358187" cy="1752600"/>
          </a:xfrm>
        </p:spPr>
        <p:txBody>
          <a:bodyPr/>
          <a:lstStyle>
            <a:lvl1pPr algn="ctr">
              <a:defRPr sz="4000"/>
            </a:lvl1pPr>
          </a:lstStyle>
          <a:p>
            <a:pPr lvl="0"/>
            <a:r>
              <a:rPr lang="de-DE" noProof="0" dirty="0" smtClean="0"/>
              <a:t>Mastertitelformat bearbeiten</a:t>
            </a:r>
          </a:p>
        </p:txBody>
      </p:sp>
    </p:spTree>
  </p:cSld>
  <p:clrMapOvr>
    <a:masterClrMapping/>
  </p:clrMapOvr>
  <p:hf hdr="0" dt="0"/>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Std_d.h._Eb5_linkmit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3700" y="1506538"/>
            <a:ext cx="8356600" cy="4689475"/>
          </a:xfrm>
        </p:spPr>
        <p:txBody>
          <a:bodyPr/>
          <a:lstStyle>
            <a:lvl2pPr>
              <a:spcBef>
                <a:spcPts val="900"/>
              </a:spcBef>
              <a:spcAft>
                <a:spcPts val="0"/>
              </a:spcAft>
              <a:defRPr/>
            </a:lvl2pPr>
            <a:lvl4pPr marL="349200">
              <a:spcBef>
                <a:spcPts val="1800"/>
              </a:spcBef>
              <a:spcAft>
                <a:spcPts val="0"/>
              </a:spcAft>
              <a:buFont typeface="Lucida Grande"/>
              <a:buChar char="➜"/>
              <a:defRPr b="1">
                <a:solidFill>
                  <a:schemeClr val="tx1"/>
                </a:solidFill>
              </a:defRPr>
            </a:lvl4pPr>
            <a:lvl5pPr marL="0" indent="-187200" algn="ctr">
              <a:spcBef>
                <a:spcPts val="1200"/>
              </a:spcBef>
              <a:buSzPct val="100000"/>
              <a:buFont typeface="Wingdings" charset="2"/>
              <a:buChar char="§"/>
              <a:defRPr sz="2400" i="0">
                <a:solidFill>
                  <a:schemeClr val="bg1">
                    <a:lumMod val="50000"/>
                  </a:schemeClr>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Std_Ü2zg_d.h._Eb5_linkmittig">
    <p:spTree>
      <p:nvGrpSpPr>
        <p:cNvPr id="1" name=""/>
        <p:cNvGrpSpPr/>
        <p:nvPr/>
      </p:nvGrpSpPr>
      <p:grpSpPr>
        <a:xfrm>
          <a:off x="0" y="0"/>
          <a:ext cx="0" cy="0"/>
          <a:chOff x="0" y="0"/>
          <a:chExt cx="0" cy="0"/>
        </a:xfrm>
      </p:grpSpPr>
      <p:sp>
        <p:nvSpPr>
          <p:cNvPr id="2" name="Titel 1"/>
          <p:cNvSpPr>
            <a:spLocks noGrp="1"/>
          </p:cNvSpPr>
          <p:nvPr>
            <p:ph type="title"/>
          </p:nvPr>
        </p:nvSpPr>
        <p:spPr>
          <a:xfrm>
            <a:off x="296863" y="583200"/>
            <a:ext cx="8664575" cy="864000"/>
          </a:xfrm>
        </p:spPr>
        <p:txBody>
          <a:bodyPr/>
          <a:lstStyle/>
          <a:p>
            <a:r>
              <a:rPr lang="de-AT" smtClean="0"/>
              <a:t>Mastertitelformat bearbeiten</a:t>
            </a:r>
            <a:endParaRPr lang="de-DE"/>
          </a:p>
        </p:txBody>
      </p:sp>
      <p:sp>
        <p:nvSpPr>
          <p:cNvPr id="3" name="Inhaltsplatzhalter 2"/>
          <p:cNvSpPr>
            <a:spLocks noGrp="1"/>
          </p:cNvSpPr>
          <p:nvPr>
            <p:ph idx="1"/>
          </p:nvPr>
        </p:nvSpPr>
        <p:spPr>
          <a:xfrm>
            <a:off x="393700" y="1677600"/>
            <a:ext cx="8356600" cy="4554000"/>
          </a:xfrm>
        </p:spPr>
        <p:txBody>
          <a:bodyPr/>
          <a:lstStyle>
            <a:lvl2pPr>
              <a:spcBef>
                <a:spcPts val="900"/>
              </a:spcBef>
              <a:spcAft>
                <a:spcPts val="0"/>
              </a:spcAft>
              <a:defRPr/>
            </a:lvl2pPr>
            <a:lvl4pPr marL="349200">
              <a:spcBef>
                <a:spcPts val="1800"/>
              </a:spcBef>
              <a:spcAft>
                <a:spcPts val="0"/>
              </a:spcAft>
              <a:buFont typeface="Lucida Grande"/>
              <a:buChar char="➜"/>
              <a:defRPr b="1">
                <a:solidFill>
                  <a:schemeClr val="tx1"/>
                </a:solidFill>
              </a:defRPr>
            </a:lvl4pPr>
            <a:lvl5pPr marL="0" indent="-187200" algn="ctr">
              <a:spcBef>
                <a:spcPts val="1200"/>
              </a:spcBef>
              <a:spcAft>
                <a:spcPts val="0"/>
              </a:spcAft>
              <a:buSzPct val="100000"/>
              <a:buFont typeface="Wingdings" charset="2"/>
              <a:buChar char="§"/>
              <a:defRPr sz="2400" i="0">
                <a:solidFill>
                  <a:schemeClr val="bg1">
                    <a:lumMod val="50000"/>
                  </a:schemeClr>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Std_conklusio_Pfeilunten_Eb5_linkmit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3700" y="1506538"/>
            <a:ext cx="8356600" cy="4689475"/>
          </a:xfrm>
        </p:spPr>
        <p:txBody>
          <a:bodyPr/>
          <a:lstStyle>
            <a:lvl2pPr>
              <a:spcBef>
                <a:spcPts val="0"/>
              </a:spcBef>
              <a:spcAft>
                <a:spcPts val="0"/>
              </a:spcAft>
              <a:defRPr/>
            </a:lvl2pPr>
            <a:lvl4pPr marL="349200" algn="ctr">
              <a:spcBef>
                <a:spcPts val="1800"/>
              </a:spcBef>
              <a:spcAft>
                <a:spcPts val="0"/>
              </a:spcAft>
              <a:buSzPct val="179000"/>
              <a:buFont typeface="Lucida Grande"/>
              <a:buChar char="⬇"/>
              <a:defRPr b="1">
                <a:solidFill>
                  <a:schemeClr val="tx1"/>
                </a:solidFill>
              </a:defRPr>
            </a:lvl4pPr>
            <a:lvl5pPr marL="0" indent="-187200" algn="ctr">
              <a:spcBef>
                <a:spcPts val="1200"/>
              </a:spcBef>
              <a:buSzPct val="100000"/>
              <a:buFont typeface="Wingdings" charset="2"/>
              <a:buChar char="§"/>
              <a:defRPr sz="2400" i="0">
                <a:solidFill>
                  <a:schemeClr val="bg1">
                    <a:lumMod val="50000"/>
                  </a:schemeClr>
                </a:solidFill>
              </a:defRPr>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Klassisch_Txt1_NichtFett">
    <p:spTree>
      <p:nvGrpSpPr>
        <p:cNvPr id="1" name=""/>
        <p:cNvGrpSpPr/>
        <p:nvPr/>
      </p:nvGrpSpPr>
      <p:grpSpPr>
        <a:xfrm>
          <a:off x="0" y="0"/>
          <a:ext cx="0" cy="0"/>
          <a:chOff x="0" y="0"/>
          <a:chExt cx="0" cy="0"/>
        </a:xfrm>
      </p:grpSpPr>
      <p:sp>
        <p:nvSpPr>
          <p:cNvPr id="4" name="Text Box 7"/>
          <p:cNvSpPr txBox="1">
            <a:spLocks noChangeArrowheads="1"/>
          </p:cNvSpPr>
          <p:nvPr userDrawn="1"/>
        </p:nvSpPr>
        <p:spPr bwMode="blackWhite">
          <a:xfrm>
            <a:off x="0" y="5635625"/>
            <a:ext cx="9144000" cy="382588"/>
          </a:xfrm>
          <a:prstGeom prst="rect">
            <a:avLst/>
          </a:prstGeom>
          <a:solidFill>
            <a:srgbClr val="EAEAEA"/>
          </a:solidFill>
          <a:ln w="9525">
            <a:noFill/>
            <a:miter lim="800000"/>
            <a:headEnd/>
            <a:tailEnd/>
          </a:ln>
        </p:spPr>
        <p:txBody>
          <a:bodyPr lIns="72000" tIns="72000" rIns="72000" bIns="108000">
            <a:prstTxWarp prst="textNoShape">
              <a:avLst/>
            </a:prstTxWarp>
            <a:spAutoFit/>
          </a:bodyPr>
          <a:lstStyle/>
          <a:p>
            <a:pPr marL="360000">
              <a:spcBef>
                <a:spcPct val="20000"/>
              </a:spcBef>
              <a:spcAft>
                <a:spcPts val="888"/>
              </a:spcAft>
              <a:buSzPct val="90000"/>
              <a:defRPr/>
            </a:pPr>
            <a:endParaRPr lang="de-DE" sz="1300" dirty="0">
              <a:solidFill>
                <a:srgbClr val="080808"/>
              </a:solidFill>
              <a:latin typeface="Arial"/>
            </a:endParaRPr>
          </a:p>
        </p:txBody>
      </p:sp>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3700" y="1506538"/>
            <a:ext cx="8356600" cy="3936019"/>
          </a:xfrm>
        </p:spPr>
        <p:txBody>
          <a:bodyPr/>
          <a:lstStyle>
            <a:lvl1pPr>
              <a:defRPr b="0"/>
            </a:lvl1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resse_UE1zlg_Eb1_fet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2400" y="1522800"/>
            <a:ext cx="8355600" cy="3240000"/>
          </a:xfrm>
        </p:spPr>
        <p:txBody>
          <a:bodyPr>
            <a:normAutofit/>
          </a:bodyPr>
          <a:lstStyle>
            <a:lvl1pPr>
              <a:buFontTx/>
              <a:buNone/>
              <a:defRPr sz="2400" b="1"/>
            </a:lvl1pPr>
            <a:lvl2pPr marL="360000" indent="-360000">
              <a:buFont typeface="Wingdings" charset="2"/>
              <a:buChar char="§"/>
              <a:defRPr sz="2400"/>
            </a:lvl2pPr>
            <a:lvl3pPr marL="723600" indent="-363600">
              <a:buClr>
                <a:schemeClr val="tx1"/>
              </a:buClr>
              <a:defRPr sz="2400"/>
            </a:lvl3pPr>
            <a:lvl4pPr marL="349200">
              <a:spcBef>
                <a:spcPts val="1200"/>
              </a:spcBef>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763000" y="4572000"/>
            <a:ext cx="457200" cy="1692771"/>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Presse</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
        <p:nvSpPr>
          <p:cNvPr id="8" name="Inhaltsplatzhalter 7"/>
          <p:cNvSpPr>
            <a:spLocks noGrp="1"/>
          </p:cNvSpPr>
          <p:nvPr>
            <p:ph sz="quarter" idx="10"/>
          </p:nvPr>
        </p:nvSpPr>
        <p:spPr>
          <a:xfrm>
            <a:off x="381600" y="4878000"/>
            <a:ext cx="8380800" cy="1371600"/>
          </a:xfrm>
          <a:solidFill>
            <a:schemeClr val="bg1">
              <a:lumMod val="85000"/>
            </a:schemeClr>
          </a:solidFill>
        </p:spPr>
        <p:txBody>
          <a:bodyPr/>
          <a:lstStyle>
            <a:lvl1pPr>
              <a:defRPr sz="1600"/>
            </a:lvl1pPr>
            <a:lvl2pPr marL="0" indent="0">
              <a:buFontTx/>
              <a:buNone/>
              <a:defRPr sz="1600"/>
            </a:lvl2pPr>
            <a:lvl3pPr marL="183600" indent="-183600">
              <a:buFont typeface="Wingdings" charset="2"/>
              <a:buChar char="§"/>
              <a:defRPr sz="1600"/>
            </a:lvl3pPr>
            <a:lvl4pPr marL="363600" indent="-180000">
              <a:defRPr sz="1600"/>
            </a:lvl4pPr>
            <a:lvl5pPr marL="180000" indent="0" algn="l">
              <a:defRPr sz="16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Presse2_UE1zlg_Eb1_fet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2400" y="1522800"/>
            <a:ext cx="8355600" cy="2610000"/>
          </a:xfrm>
        </p:spPr>
        <p:txBody>
          <a:bodyPr>
            <a:normAutofit/>
          </a:bodyPr>
          <a:lstStyle>
            <a:lvl1pPr>
              <a:buFontTx/>
              <a:buNone/>
              <a:defRPr sz="2400" b="1"/>
            </a:lvl1pPr>
            <a:lvl2pPr marL="360000" indent="-360000">
              <a:buFont typeface="Wingdings" charset="2"/>
              <a:buChar char="§"/>
              <a:defRPr sz="2400"/>
            </a:lvl2pPr>
            <a:lvl3pPr marL="723600" indent="-363600">
              <a:buClr>
                <a:schemeClr val="tx1"/>
              </a:buClr>
              <a:defRPr sz="2400"/>
            </a:lvl3pPr>
            <a:lvl4pPr marL="349200">
              <a:spcBef>
                <a:spcPts val="1200"/>
              </a:spcBef>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763000" y="4572000"/>
            <a:ext cx="457200" cy="1692771"/>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Presse</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
        <p:nvSpPr>
          <p:cNvPr id="6" name="Inhaltsplatzhalter 2"/>
          <p:cNvSpPr>
            <a:spLocks noGrp="1"/>
          </p:cNvSpPr>
          <p:nvPr>
            <p:ph idx="10"/>
          </p:nvPr>
        </p:nvSpPr>
        <p:spPr>
          <a:xfrm>
            <a:off x="381000" y="4267200"/>
            <a:ext cx="8382000" cy="1981200"/>
          </a:xfrm>
          <a:solidFill>
            <a:schemeClr val="bg1">
              <a:lumMod val="85000"/>
            </a:schemeClr>
          </a:solidFill>
        </p:spPr>
        <p:txBody>
          <a:bodyPr anchor="ctr">
            <a:normAutofit/>
          </a:bodyPr>
          <a:lstStyle>
            <a:lvl1pPr marL="0" indent="0">
              <a:spcBef>
                <a:spcPts val="600"/>
              </a:spcBef>
              <a:spcAft>
                <a:spcPts val="0"/>
              </a:spcAft>
              <a:buFontTx/>
              <a:buNone/>
              <a:defRPr sz="1600" b="0"/>
            </a:lvl1pPr>
            <a:lvl2pPr marL="0" indent="0">
              <a:spcBef>
                <a:spcPts val="0"/>
              </a:spcBef>
              <a:spcAft>
                <a:spcPts val="0"/>
              </a:spcAft>
              <a:buFontTx/>
              <a:buNone/>
              <a:defRPr sz="1600" b="1"/>
            </a:lvl2pPr>
            <a:lvl3pPr marL="360000" indent="-360000">
              <a:buClr>
                <a:schemeClr val="bg1">
                  <a:lumMod val="50000"/>
                </a:schemeClr>
              </a:buClr>
              <a:defRPr sz="2400"/>
            </a:lvl3pPr>
            <a:lvl4pPr>
              <a:defRPr sz="2400"/>
            </a:lvl4pPr>
            <a:lvl5pPr marL="180000" indent="0" algn="l">
              <a:spcAft>
                <a:spcPts val="0"/>
              </a:spcAft>
              <a:defRPr sz="1600" i="1"/>
            </a:lvl5pPr>
          </a:lstStyle>
          <a:p>
            <a:pPr lvl="0"/>
            <a:r>
              <a:rPr lang="de-AT" dirty="0" smtClean="0"/>
              <a:t>Mastertextformat bearbeiten</a:t>
            </a:r>
          </a:p>
          <a:p>
            <a:pPr lvl="1"/>
            <a:r>
              <a:rPr lang="de-AT" dirty="0" smtClean="0"/>
              <a:t>Zweite Ebene</a:t>
            </a:r>
          </a:p>
          <a:p>
            <a:pPr lvl="4"/>
            <a:r>
              <a:rPr lang="de-AT" dirty="0" smtClean="0"/>
              <a:t>Fünfte Ebene</a:t>
            </a:r>
            <a:endParaRPr lang="de-DE"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Just_Presse_UE1zl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2400" y="1522800"/>
            <a:ext cx="8355600" cy="4723200"/>
          </a:xfrm>
        </p:spPr>
        <p:txBody>
          <a:bodyPr>
            <a:normAutofit/>
          </a:bodyPr>
          <a:lstStyle>
            <a:lvl1pPr>
              <a:spcBef>
                <a:spcPts val="1176"/>
              </a:spcBef>
              <a:spcAft>
                <a:spcPts val="0"/>
              </a:spcAft>
              <a:buFontTx/>
              <a:buNone/>
              <a:defRPr sz="2400" b="0"/>
            </a:lvl1pPr>
            <a:lvl2pPr marL="0" indent="0">
              <a:spcAft>
                <a:spcPts val="0"/>
              </a:spcAft>
              <a:buFontTx/>
              <a:buNone/>
              <a:defRPr sz="2400" b="1"/>
            </a:lvl2pPr>
            <a:lvl3pPr marL="273600" indent="0">
              <a:spcAft>
                <a:spcPts val="0"/>
              </a:spcAft>
              <a:buClr>
                <a:schemeClr val="tx1"/>
              </a:buClr>
              <a:buFontTx/>
              <a:buNone/>
              <a:defRPr sz="2400" i="1"/>
            </a:lvl3pPr>
            <a:lvl4pPr marL="349200">
              <a:spcBef>
                <a:spcPts val="1200"/>
              </a:spcBef>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763000" y="4572000"/>
            <a:ext cx="457200" cy="1692771"/>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Presse</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Just_Medien_UE1zl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a:xfrm>
            <a:off x="392400" y="1522800"/>
            <a:ext cx="8355600" cy="4723200"/>
          </a:xfrm>
        </p:spPr>
        <p:txBody>
          <a:bodyPr>
            <a:normAutofit/>
          </a:bodyPr>
          <a:lstStyle>
            <a:lvl1pPr>
              <a:spcBef>
                <a:spcPts val="1176"/>
              </a:spcBef>
              <a:spcAft>
                <a:spcPts val="0"/>
              </a:spcAft>
              <a:buFontTx/>
              <a:buNone/>
              <a:defRPr sz="2400" b="0"/>
            </a:lvl1pPr>
            <a:lvl2pPr marL="0" indent="0">
              <a:spcAft>
                <a:spcPts val="0"/>
              </a:spcAft>
              <a:buFontTx/>
              <a:buNone/>
              <a:defRPr sz="2400" b="1"/>
            </a:lvl2pPr>
            <a:lvl3pPr marL="273600" indent="0">
              <a:spcAft>
                <a:spcPts val="0"/>
              </a:spcAft>
              <a:buClr>
                <a:schemeClr val="tx1"/>
              </a:buClr>
              <a:buFontTx/>
              <a:buNone/>
              <a:defRPr sz="2400" i="1"/>
            </a:lvl3pPr>
            <a:lvl4pPr marL="349200">
              <a:spcBef>
                <a:spcPts val="1200"/>
              </a:spcBef>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763000" y="4572000"/>
            <a:ext cx="457200" cy="1692771"/>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Med</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i</a:t>
            </a:r>
            <a:br>
              <a:rPr lang="de-DE" sz="2000" b="1" cap="small" spc="220" dirty="0" smtClean="0">
                <a:solidFill>
                  <a:schemeClr val="bg1">
                    <a:lumMod val="85000"/>
                  </a:schemeClr>
                </a:solidFill>
                <a:latin typeface="Arial"/>
                <a:cs typeface="Arial"/>
              </a:rPr>
            </a:br>
            <a:r>
              <a:rPr lang="de-DE" sz="2000" b="1" cap="small" spc="220" dirty="0" smtClean="0">
                <a:solidFill>
                  <a:schemeClr val="bg1">
                    <a:lumMod val="85000"/>
                  </a:schemeClr>
                </a:solidFill>
                <a:latin typeface="Arial"/>
                <a:cs typeface="Arial"/>
              </a:rPr>
              <a:t>en</a:t>
            </a:r>
            <a:br>
              <a:rPr lang="de-DE" sz="2000" b="1" cap="small" spc="220" dirty="0" smtClean="0">
                <a:solidFill>
                  <a:schemeClr val="bg1">
                    <a:lumMod val="85000"/>
                  </a:schemeClr>
                </a:solidFill>
                <a:latin typeface="Arial"/>
                <a:cs typeface="Arial"/>
              </a:rPr>
            </a:b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ase_UE1zlg">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6840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392400" y="1524000"/>
            <a:ext cx="8355600" cy="2790000"/>
          </a:xfrm>
        </p:spPr>
        <p:txBody>
          <a:bodyPr>
            <a:normAutofit/>
          </a:bodyPr>
          <a:lstStyle>
            <a:lvl1pPr>
              <a:buFontTx/>
              <a:buNone/>
              <a:defRPr sz="2400" b="1"/>
            </a:lvl1pPr>
            <a:lvl2pPr marL="360000" indent="-360000">
              <a:buFont typeface="Wingdings" charset="2"/>
              <a:buChar char="§"/>
              <a:defRPr sz="2400"/>
            </a:lvl2pPr>
            <a:lvl3pPr marL="723600" indent="-363600">
              <a:buClr>
                <a:schemeClr val="tx1"/>
              </a:buClr>
              <a:defRPr sz="2400"/>
            </a:lvl3pPr>
            <a:lvl4pPr marL="349200">
              <a:spcBef>
                <a:spcPts val="1200"/>
              </a:spcBef>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763000" y="4863405"/>
            <a:ext cx="457200" cy="1384995"/>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endParaRPr lang="de-DE" sz="2000" b="1" cap="small" spc="220" dirty="0">
              <a:solidFill>
                <a:schemeClr val="bg1">
                  <a:lumMod val="85000"/>
                </a:schemeClr>
              </a:solidFill>
              <a:latin typeface="Arial"/>
              <a:cs typeface="Arial"/>
            </a:endParaRPr>
          </a:p>
        </p:txBody>
      </p:sp>
      <p:sp>
        <p:nvSpPr>
          <p:cNvPr id="8" name="Inhaltsplatzhalter 7"/>
          <p:cNvSpPr>
            <a:spLocks noGrp="1"/>
          </p:cNvSpPr>
          <p:nvPr>
            <p:ph sz="quarter" idx="10"/>
          </p:nvPr>
        </p:nvSpPr>
        <p:spPr>
          <a:xfrm>
            <a:off x="381000" y="4449600"/>
            <a:ext cx="8380800" cy="1800000"/>
          </a:xfrm>
          <a:solidFill>
            <a:schemeClr val="bg1">
              <a:lumMod val="85000"/>
            </a:schemeClr>
          </a:solidFill>
        </p:spPr>
        <p:txBody>
          <a:bodyPr anchor="ctr"/>
          <a:lstStyle>
            <a:lvl1pPr>
              <a:spcBef>
                <a:spcPts val="600"/>
              </a:spcBef>
              <a:spcAft>
                <a:spcPts val="0"/>
              </a:spcAft>
              <a:defRPr sz="1600"/>
            </a:lvl1pPr>
            <a:lvl2pPr marL="0" indent="0">
              <a:spcBef>
                <a:spcPts val="300"/>
              </a:spcBef>
              <a:buFontTx/>
              <a:buNone/>
              <a:defRPr sz="1600"/>
            </a:lvl2pPr>
            <a:lvl3pPr marL="183600" indent="-183600">
              <a:buFont typeface="Wingdings" charset="2"/>
              <a:buChar char="§"/>
              <a:defRPr sz="1600"/>
            </a:lvl3pPr>
            <a:lvl4pPr marL="363600" indent="-187200">
              <a:spcAft>
                <a:spcPts val="0"/>
              </a:spcAft>
              <a:defRPr sz="1600"/>
            </a:lvl4pPr>
            <a:lvl5pPr marL="0" indent="0" algn="l">
              <a:spcBef>
                <a:spcPts val="300"/>
              </a:spcBef>
              <a:spcAft>
                <a:spcPts val="0"/>
              </a:spcAft>
              <a:defRPr sz="16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ase_UE2zlg">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8640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392400" y="1581000"/>
            <a:ext cx="8355600" cy="2790000"/>
          </a:xfrm>
        </p:spPr>
        <p:txBody>
          <a:bodyPr>
            <a:normAutofit/>
          </a:bodyPr>
          <a:lstStyle>
            <a:lvl1pPr>
              <a:buFontTx/>
              <a:buNone/>
              <a:defRPr sz="2400" b="1"/>
            </a:lvl1pPr>
            <a:lvl2pPr marL="360000" indent="-360000">
              <a:buFont typeface="Wingdings" charset="2"/>
              <a:buChar char="§"/>
              <a:defRPr sz="2400"/>
            </a:lvl2pPr>
            <a:lvl3pPr marL="723600" indent="-363600">
              <a:buClr>
                <a:schemeClr val="tx1"/>
              </a:buClr>
              <a:defRPr sz="2400"/>
            </a:lvl3pPr>
            <a:lvl4pPr marL="349200">
              <a:spcBef>
                <a:spcPts val="1200"/>
              </a:spcBef>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763000" y="4863405"/>
            <a:ext cx="457200" cy="1384995"/>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endParaRPr lang="de-DE" sz="2000" b="1" cap="small" spc="220" dirty="0">
              <a:solidFill>
                <a:schemeClr val="bg1">
                  <a:lumMod val="85000"/>
                </a:schemeClr>
              </a:solidFill>
              <a:latin typeface="Arial"/>
              <a:cs typeface="Arial"/>
            </a:endParaRPr>
          </a:p>
        </p:txBody>
      </p:sp>
      <p:sp>
        <p:nvSpPr>
          <p:cNvPr id="8" name="Inhaltsplatzhalter 7"/>
          <p:cNvSpPr>
            <a:spLocks noGrp="1"/>
          </p:cNvSpPr>
          <p:nvPr>
            <p:ph sz="quarter" idx="10"/>
          </p:nvPr>
        </p:nvSpPr>
        <p:spPr>
          <a:xfrm>
            <a:off x="381600" y="4449600"/>
            <a:ext cx="8380800" cy="1800000"/>
          </a:xfrm>
          <a:solidFill>
            <a:schemeClr val="bg1">
              <a:lumMod val="85000"/>
            </a:schemeClr>
          </a:solidFill>
        </p:spPr>
        <p:txBody>
          <a:bodyPr anchor="ctr"/>
          <a:lstStyle>
            <a:lvl1pPr>
              <a:defRPr sz="1600"/>
            </a:lvl1pPr>
            <a:lvl2pPr>
              <a:spcBef>
                <a:spcPts val="300"/>
              </a:spcBef>
              <a:spcAft>
                <a:spcPts val="0"/>
              </a:spcAft>
              <a:buFontTx/>
              <a:buNone/>
              <a:defRPr sz="1600"/>
            </a:lvl2pPr>
            <a:lvl3pPr marL="183600" indent="-183600">
              <a:buFont typeface="Wingdings" charset="2"/>
              <a:buChar char="§"/>
              <a:defRPr sz="1600"/>
            </a:lvl3pPr>
            <a:lvl4pPr marL="363600" indent="-187200">
              <a:defRPr sz="1600"/>
            </a:lvl4pPr>
            <a:lvl5pPr marL="0" indent="0" algn="l">
              <a:defRPr sz="16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Zwischentitel_Eb1_zweizeilig">
    <p:spTree>
      <p:nvGrpSpPr>
        <p:cNvPr id="1" name=""/>
        <p:cNvGrpSpPr/>
        <p:nvPr/>
      </p:nvGrpSpPr>
      <p:grpSpPr>
        <a:xfrm>
          <a:off x="0" y="0"/>
          <a:ext cx="0" cy="0"/>
          <a:chOff x="0" y="0"/>
          <a:chExt cx="0" cy="0"/>
        </a:xfrm>
      </p:grpSpPr>
      <p:sp>
        <p:nvSpPr>
          <p:cNvPr id="4" name="Rectangle 1026"/>
          <p:cNvSpPr>
            <a:spLocks noChangeArrowheads="1"/>
          </p:cNvSpPr>
          <p:nvPr/>
        </p:nvSpPr>
        <p:spPr bwMode="blackWhite">
          <a:xfrm>
            <a:off x="-325438" y="854075"/>
            <a:ext cx="9629776" cy="428625"/>
          </a:xfrm>
          <a:prstGeom prst="rect">
            <a:avLst/>
          </a:prstGeom>
          <a:solidFill>
            <a:srgbClr val="EAEAEA"/>
          </a:solidFill>
          <a:ln w="9525">
            <a:noFill/>
            <a:miter lim="800000"/>
            <a:headEnd/>
            <a:tailEnd/>
          </a:ln>
        </p:spPr>
        <p:txBody>
          <a:bodyPr wrap="none" lIns="63500" tIns="0" rIns="64800" bIns="0" anchor="ctr">
            <a:prstTxWarp prst="textNoShape">
              <a:avLst/>
            </a:prstTxWarp>
          </a:bodyPr>
          <a:lstStyle/>
          <a:p>
            <a:pPr>
              <a:spcBef>
                <a:spcPct val="20000"/>
              </a:spcBef>
              <a:spcAft>
                <a:spcPct val="20000"/>
              </a:spcAft>
              <a:buSzPct val="90000"/>
              <a:defRPr/>
            </a:pPr>
            <a:endParaRPr lang="de-AT">
              <a:latin typeface="Arial" pitchFamily="-103" charset="0"/>
              <a:cs typeface="ＭＳ Ｐゴシック" pitchFamily="-103" charset="-128"/>
            </a:endParaRPr>
          </a:p>
        </p:txBody>
      </p:sp>
      <p:sp>
        <p:nvSpPr>
          <p:cNvPr id="5" name="Text Box 1028"/>
          <p:cNvSpPr txBox="1">
            <a:spLocks noChangeArrowheads="1"/>
          </p:cNvSpPr>
          <p:nvPr/>
        </p:nvSpPr>
        <p:spPr bwMode="blackWhite">
          <a:xfrm>
            <a:off x="358775" y="6477000"/>
            <a:ext cx="14795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spcBef>
                <a:spcPct val="20000"/>
              </a:spcBef>
              <a:spcAft>
                <a:spcPct val="20000"/>
              </a:spcAft>
              <a:buSzPct val="90000"/>
              <a:defRPr/>
            </a:pPr>
            <a:r>
              <a:rPr lang="de-AT" sz="1200" dirty="0">
                <a:solidFill>
                  <a:schemeClr val="bg1"/>
                </a:solidFill>
                <a:latin typeface="Verdana" pitchFamily="-103" charset="0"/>
                <a:cs typeface="ＭＳ Ｐゴシック" pitchFamily="-103" charset="-128"/>
              </a:rPr>
              <a:t>13., 14. Juli 2010</a:t>
            </a:r>
          </a:p>
        </p:txBody>
      </p:sp>
      <p:sp>
        <p:nvSpPr>
          <p:cNvPr id="7" name="TB4_Section_header"/>
          <p:cNvSpPr txBox="1">
            <a:spLocks noChangeArrowheads="1"/>
          </p:cNvSpPr>
          <p:nvPr/>
        </p:nvSpPr>
        <p:spPr bwMode="auto">
          <a:xfrm>
            <a:off x="392113" y="862013"/>
            <a:ext cx="8358187" cy="420687"/>
          </a:xfrm>
          <a:prstGeom prst="rect">
            <a:avLst/>
          </a:prstGeom>
          <a:noFill/>
          <a:ln>
            <a:noFill/>
          </a:ln>
          <a:extLst/>
        </p:spPr>
        <p:txBody>
          <a:bodyPr wrap="none" lIns="0" tIns="0" rIns="0" bIns="0" anchor="ctr">
            <a:prstTxWarp prst="textNoShape">
              <a:avLst/>
            </a:prstTxWarp>
          </a:bodyPr>
          <a:lstStyle/>
          <a:p>
            <a:pPr algn="ctr" eaLnBrk="0" hangingPunct="0">
              <a:defRPr/>
            </a:pPr>
            <a:r>
              <a:rPr lang="de-AT" b="1" dirty="0" smtClean="0">
                <a:solidFill>
                  <a:srgbClr val="3A4973"/>
                </a:solidFill>
                <a:latin typeface="Verdana" pitchFamily="-103" charset="0"/>
                <a:cs typeface="ＭＳ Ｐゴシック" pitchFamily="-103" charset="-128"/>
              </a:rPr>
              <a:t>Elektronischer Wertpapierhandel und Bankgeschäfte</a:t>
            </a:r>
            <a:endParaRPr lang="de-AT" b="1" dirty="0">
              <a:solidFill>
                <a:srgbClr val="3A4973"/>
              </a:solidFill>
              <a:latin typeface="Verdana" pitchFamily="-103" charset="0"/>
              <a:cs typeface="ＭＳ Ｐゴシック" pitchFamily="-103" charset="-128"/>
            </a:endParaRPr>
          </a:p>
        </p:txBody>
      </p:sp>
      <p:sp>
        <p:nvSpPr>
          <p:cNvPr id="612355" name="Rectangle 5"/>
          <p:cNvSpPr>
            <a:spLocks noGrp="1" noChangeArrowheads="1"/>
          </p:cNvSpPr>
          <p:nvPr>
            <p:ph type="subTitle" idx="1"/>
          </p:nvPr>
        </p:nvSpPr>
        <p:spPr>
          <a:xfrm>
            <a:off x="785813" y="3670300"/>
            <a:ext cx="7540625" cy="1752600"/>
          </a:xfrm>
        </p:spPr>
        <p:txBody>
          <a:bodyPr/>
          <a:lstStyle>
            <a:lvl1pPr marL="0" indent="0" algn="l">
              <a:defRPr sz="3200">
                <a:solidFill>
                  <a:schemeClr val="tx1"/>
                </a:solidFill>
              </a:defRPr>
            </a:lvl1pPr>
          </a:lstStyle>
          <a:p>
            <a:pPr lvl="0"/>
            <a:r>
              <a:rPr lang="de-DE" noProof="0" dirty="0" smtClean="0"/>
              <a:t>Master-Untertitelformat bearbeiten</a:t>
            </a:r>
          </a:p>
        </p:txBody>
      </p:sp>
      <p:sp>
        <p:nvSpPr>
          <p:cNvPr id="612359" name="Rectangle 7"/>
          <p:cNvSpPr>
            <a:spLocks noGrp="1" noChangeArrowheads="1"/>
          </p:cNvSpPr>
          <p:nvPr>
            <p:ph type="ctrTitle"/>
          </p:nvPr>
        </p:nvSpPr>
        <p:spPr>
          <a:xfrm>
            <a:off x="681039" y="1600200"/>
            <a:ext cx="7645399" cy="1727200"/>
          </a:xfrm>
        </p:spPr>
        <p:txBody>
          <a:bodyPr/>
          <a:lstStyle>
            <a:lvl1pPr algn="l">
              <a:defRPr sz="4000"/>
            </a:lvl1pPr>
          </a:lstStyle>
          <a:p>
            <a:pPr lvl="0"/>
            <a:r>
              <a:rPr lang="de-DE" noProof="0" dirty="0" smtClean="0"/>
              <a:t>Mastertitelformat bearbeiten</a:t>
            </a:r>
          </a:p>
        </p:txBody>
      </p:sp>
      <p:sp>
        <p:nvSpPr>
          <p:cNvPr id="8" name="Text Box 1029"/>
          <p:cNvSpPr txBox="1">
            <a:spLocks noChangeArrowheads="1"/>
          </p:cNvSpPr>
          <p:nvPr userDrawn="1"/>
        </p:nvSpPr>
        <p:spPr bwMode="blackWhite">
          <a:xfrm>
            <a:off x="8410575" y="6477000"/>
            <a:ext cx="5016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lgn="r">
              <a:spcBef>
                <a:spcPct val="20000"/>
              </a:spcBef>
              <a:spcAft>
                <a:spcPct val="20000"/>
              </a:spcAft>
              <a:buSzPct val="90000"/>
              <a:defRPr/>
            </a:pPr>
            <a:fld id="{25DFA0F4-D38C-D24D-80A6-EFB2EB7128F6}" type="slidenum">
              <a:rPr lang="de-AT" sz="1200">
                <a:solidFill>
                  <a:srgbClr val="4D4D4D"/>
                </a:solidFill>
                <a:latin typeface="Verdana" pitchFamily="-103" charset="0"/>
                <a:cs typeface="ＭＳ Ｐゴシック" pitchFamily="-103" charset="-128"/>
              </a:rPr>
              <a:pPr algn="r">
                <a:spcBef>
                  <a:spcPct val="20000"/>
                </a:spcBef>
                <a:spcAft>
                  <a:spcPct val="20000"/>
                </a:spcAft>
                <a:buSzPct val="90000"/>
                <a:defRPr/>
              </a:pPr>
              <a:t>‹Nr.›</a:t>
            </a:fld>
            <a:endParaRPr lang="de-AT" sz="1200" dirty="0">
              <a:solidFill>
                <a:srgbClr val="4D4D4D"/>
              </a:solidFill>
              <a:latin typeface="Verdana" pitchFamily="-103" charset="0"/>
              <a:cs typeface="ＭＳ Ｐゴシック" pitchFamily="-103" charset="-128"/>
            </a:endParaRPr>
          </a:p>
        </p:txBody>
      </p:sp>
      <p:sp>
        <p:nvSpPr>
          <p:cNvPr id="9" name="Text Box 4"/>
          <p:cNvSpPr txBox="1">
            <a:spLocks noChangeArrowheads="1"/>
          </p:cNvSpPr>
          <p:nvPr userDrawn="1"/>
        </p:nvSpPr>
        <p:spPr bwMode="blackWhite">
          <a:xfrm>
            <a:off x="334963" y="6467475"/>
            <a:ext cx="1097892" cy="184666"/>
          </a:xfrm>
          <a:prstGeom prst="rect">
            <a:avLst/>
          </a:prstGeom>
          <a:noFill/>
          <a:ln w="9525" algn="ctr">
            <a:noFill/>
            <a:miter lim="800000"/>
            <a:headEnd/>
            <a:tailEnd/>
          </a:ln>
          <a:effectLst/>
        </p:spPr>
        <p:txBody>
          <a:bodyPr wrap="none" lIns="63500" tIns="0" rIns="64800" bIns="0">
            <a:prstTxWarp prst="textNoShape">
              <a:avLst/>
            </a:prstTxWarp>
            <a:spAutoFit/>
          </a:bodyPr>
          <a:lstStyle/>
          <a:p>
            <a:pPr>
              <a:spcBef>
                <a:spcPct val="20000"/>
              </a:spcBef>
              <a:spcAft>
                <a:spcPct val="20000"/>
              </a:spcAft>
              <a:buSzPct val="90000"/>
              <a:defRPr/>
            </a:pPr>
            <a:r>
              <a:rPr lang="de-AT" sz="1200" cap="small" dirty="0" smtClean="0">
                <a:solidFill>
                  <a:srgbClr val="4D4D4D"/>
                </a:solidFill>
                <a:latin typeface="Verdana" pitchFamily="-103" charset="0"/>
                <a:cs typeface="ＭＳ Ｐゴシック" pitchFamily="-103" charset="-128"/>
              </a:rPr>
              <a:t>WS</a:t>
            </a:r>
            <a:r>
              <a:rPr lang="de-AT" sz="1200" cap="small" baseline="0" dirty="0" smtClean="0">
                <a:solidFill>
                  <a:srgbClr val="4D4D4D"/>
                </a:solidFill>
                <a:latin typeface="Verdana" pitchFamily="-103" charset="0"/>
                <a:cs typeface="ＭＳ Ｐゴシック" pitchFamily="-103" charset="-128"/>
              </a:rPr>
              <a:t> </a:t>
            </a:r>
            <a:r>
              <a:rPr lang="de-AT" sz="1200" cap="small" baseline="0" dirty="0" smtClean="0">
                <a:solidFill>
                  <a:srgbClr val="4D4D4D"/>
                </a:solidFill>
                <a:latin typeface="Verdana" pitchFamily="-103" charset="0"/>
                <a:cs typeface="ＭＳ Ｐゴシック" pitchFamily="-103" charset="-128"/>
              </a:rPr>
              <a:t>2016/17</a:t>
            </a:r>
            <a:endParaRPr lang="de-AT" sz="1200" cap="small" dirty="0">
              <a:solidFill>
                <a:srgbClr val="4D4D4D"/>
              </a:solidFill>
              <a:latin typeface="Verdana" pitchFamily="-103" charset="0"/>
              <a:cs typeface="ＭＳ Ｐゴシック" pitchFamily="-103" charset="-128"/>
            </a:endParaRPr>
          </a:p>
        </p:txBody>
      </p:sp>
    </p:spTree>
  </p:cSld>
  <p:clrMapOvr>
    <a:masterClrMapping/>
  </p:clrMapOvr>
  <p:hf hdr="0" dt="0"/>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JustCase_UE1zlg">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6840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392400" y="1524000"/>
            <a:ext cx="8355600" cy="4723200"/>
          </a:xfrm>
        </p:spPr>
        <p:txBody>
          <a:bodyPr>
            <a:normAutofit/>
          </a:bodyPr>
          <a:lstStyle>
            <a:lvl1pPr>
              <a:spcBef>
                <a:spcPts val="900"/>
              </a:spcBef>
              <a:spcAft>
                <a:spcPts val="0"/>
              </a:spcAft>
              <a:buFontTx/>
              <a:buNone/>
              <a:defRPr sz="2400" b="1"/>
            </a:lvl1pPr>
            <a:lvl2pPr marL="0" indent="0">
              <a:spcBef>
                <a:spcPts val="300"/>
              </a:spcBef>
              <a:spcAft>
                <a:spcPts val="0"/>
              </a:spcAft>
              <a:buFontTx/>
              <a:buNone/>
              <a:defRPr sz="2400"/>
            </a:lvl2pPr>
            <a:lvl3pPr marL="273600" indent="-277200">
              <a:spcBef>
                <a:spcPts val="300"/>
              </a:spcBef>
              <a:spcAft>
                <a:spcPts val="0"/>
              </a:spcAft>
              <a:buClr>
                <a:schemeClr val="tx1"/>
              </a:buClr>
              <a:defRPr sz="2400"/>
            </a:lvl3pPr>
            <a:lvl4pPr marL="349200">
              <a:spcBef>
                <a:spcPts val="1200"/>
              </a:spcBef>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763000" y="4863405"/>
            <a:ext cx="457200" cy="1384995"/>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JustCase_UE2zlg">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864000"/>
          </a:xfrm>
        </p:spPr>
        <p:txBody>
          <a:bodyPr/>
          <a:lstStyle/>
          <a:p>
            <a:r>
              <a:rPr lang="de-AT" dirty="0" smtClean="0"/>
              <a:t>Mastertitelformat bearbeiten</a:t>
            </a:r>
            <a:endParaRPr lang="de-DE" dirty="0"/>
          </a:p>
        </p:txBody>
      </p:sp>
      <p:sp>
        <p:nvSpPr>
          <p:cNvPr id="3" name="Inhaltsplatzhalter 2"/>
          <p:cNvSpPr>
            <a:spLocks noGrp="1"/>
          </p:cNvSpPr>
          <p:nvPr>
            <p:ph idx="1"/>
          </p:nvPr>
        </p:nvSpPr>
        <p:spPr>
          <a:xfrm>
            <a:off x="392400" y="1677600"/>
            <a:ext cx="8355600" cy="4554000"/>
          </a:xfrm>
        </p:spPr>
        <p:txBody>
          <a:bodyPr>
            <a:normAutofit/>
          </a:bodyPr>
          <a:lstStyle>
            <a:lvl1pPr>
              <a:buFontTx/>
              <a:buNone/>
              <a:defRPr sz="2400" b="1"/>
            </a:lvl1pPr>
            <a:lvl2pPr marL="0" indent="0">
              <a:spcBef>
                <a:spcPts val="600"/>
              </a:spcBef>
              <a:spcAft>
                <a:spcPts val="0"/>
              </a:spcAft>
              <a:buFontTx/>
              <a:buNone/>
              <a:defRPr sz="2400"/>
            </a:lvl2pPr>
            <a:lvl3pPr marL="273600" indent="-277200">
              <a:spcBef>
                <a:spcPts val="300"/>
              </a:spcBef>
              <a:spcAft>
                <a:spcPts val="0"/>
              </a:spcAft>
              <a:buClr>
                <a:schemeClr val="tx1"/>
              </a:buClr>
              <a:defRPr sz="2400"/>
            </a:lvl3pPr>
            <a:lvl4pPr marL="349200">
              <a:spcBef>
                <a:spcPts val="1200"/>
              </a:spcBef>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feld 4"/>
          <p:cNvSpPr txBox="1"/>
          <p:nvPr userDrawn="1"/>
        </p:nvSpPr>
        <p:spPr>
          <a:xfrm>
            <a:off x="8763000" y="4863405"/>
            <a:ext cx="457200" cy="1384995"/>
          </a:xfrm>
          <a:prstGeom prst="rect">
            <a:avLst/>
          </a:prstGeom>
          <a:solidFill>
            <a:schemeClr val="bg1">
              <a:lumMod val="50000"/>
            </a:schemeClr>
          </a:solidFill>
        </p:spPr>
        <p:txBody>
          <a:bodyPr wrap="square" rtlCol="0">
            <a:spAutoFit/>
          </a:bodyPr>
          <a:lstStyle/>
          <a:p>
            <a:pPr algn="ctr"/>
            <a:r>
              <a:rPr lang="de-DE" sz="2000" b="1" cap="small" spc="220" dirty="0" smtClean="0">
                <a:solidFill>
                  <a:schemeClr val="bg1">
                    <a:lumMod val="85000"/>
                  </a:schemeClr>
                </a:solidFill>
                <a:latin typeface="Arial"/>
                <a:cs typeface="Arial"/>
              </a:rPr>
              <a:t>Cases</a:t>
            </a:r>
            <a:endParaRPr lang="de-DE" sz="2000" b="1" cap="small" spc="220" dirty="0">
              <a:solidFill>
                <a:schemeClr val="bg1">
                  <a:lumMod val="85000"/>
                </a:schemeClr>
              </a:solidFill>
              <a:latin typeface="Arial"/>
              <a:cs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Titel und Inhalt">
    <p:spTree>
      <p:nvGrpSpPr>
        <p:cNvPr id="1" name=""/>
        <p:cNvGrpSpPr/>
        <p:nvPr/>
      </p:nvGrpSpPr>
      <p:grpSpPr>
        <a:xfrm>
          <a:off x="0" y="0"/>
          <a:ext cx="0" cy="0"/>
          <a:chOff x="0" y="0"/>
          <a:chExt cx="0" cy="0"/>
        </a:xfrm>
      </p:grpSpPr>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sz="half" idx="1"/>
          </p:nvPr>
        </p:nvSpPr>
        <p:spPr>
          <a:xfrm>
            <a:off x="393700" y="1636713"/>
            <a:ext cx="4102100" cy="4559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Inhaltsplatzhalter 3"/>
          <p:cNvSpPr>
            <a:spLocks noGrp="1"/>
          </p:cNvSpPr>
          <p:nvPr>
            <p:ph sz="half" idx="2"/>
          </p:nvPr>
        </p:nvSpPr>
        <p:spPr>
          <a:xfrm>
            <a:off x="4648200" y="1636713"/>
            <a:ext cx="4102100" cy="4559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Zwei Inhalte_sep_Ü">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5" name="Textplatzhalter 2"/>
          <p:cNvSpPr>
            <a:spLocks noGrp="1"/>
          </p:cNvSpPr>
          <p:nvPr>
            <p:ph type="body" idx="1"/>
          </p:nvPr>
        </p:nvSpPr>
        <p:spPr>
          <a:xfrm>
            <a:off x="357188" y="1677319"/>
            <a:ext cx="4040188" cy="5541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6" name="Inhaltsplatzhalter 3"/>
          <p:cNvSpPr>
            <a:spLocks noGrp="1"/>
          </p:cNvSpPr>
          <p:nvPr>
            <p:ph sz="half" idx="2"/>
          </p:nvPr>
        </p:nvSpPr>
        <p:spPr>
          <a:xfrm>
            <a:off x="457200" y="2514600"/>
            <a:ext cx="4040188" cy="3944269"/>
          </a:xfrm>
        </p:spPr>
        <p:txBody>
          <a:bodyPr/>
          <a:lstStyle>
            <a:lvl1pPr marL="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7" name="Textplatzhalter 4"/>
          <p:cNvSpPr>
            <a:spLocks noGrp="1"/>
          </p:cNvSpPr>
          <p:nvPr>
            <p:ph type="body" sz="quarter" idx="3"/>
          </p:nvPr>
        </p:nvSpPr>
        <p:spPr>
          <a:xfrm>
            <a:off x="4645025" y="1677319"/>
            <a:ext cx="4041775" cy="55412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8" name="Inhaltsplatzhalter 5"/>
          <p:cNvSpPr>
            <a:spLocks noGrp="1"/>
          </p:cNvSpPr>
          <p:nvPr>
            <p:ph sz="quarter" idx="4"/>
          </p:nvPr>
        </p:nvSpPr>
        <p:spPr>
          <a:xfrm>
            <a:off x="4645025" y="2514599"/>
            <a:ext cx="4041775" cy="3944269"/>
          </a:xfrm>
        </p:spPr>
        <p:txBody>
          <a:bodyPr/>
          <a:lstStyle>
            <a:lvl1pPr marL="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357188" y="7350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4" name="Inhaltsplatzhalter 3"/>
          <p:cNvSpPr>
            <a:spLocks noGrp="1"/>
          </p:cNvSpPr>
          <p:nvPr>
            <p:ph sz="half" idx="2"/>
          </p:nvPr>
        </p:nvSpPr>
        <p:spPr>
          <a:xfrm>
            <a:off x="457200" y="1572294"/>
            <a:ext cx="4040188" cy="4553869"/>
          </a:xfrm>
        </p:spPr>
        <p:txBody>
          <a:bodyPr/>
          <a:lstStyle>
            <a:lvl1pPr marL="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5" name="Textplatzhalter 4"/>
          <p:cNvSpPr>
            <a:spLocks noGrp="1"/>
          </p:cNvSpPr>
          <p:nvPr>
            <p:ph type="body" sz="quarter" idx="3"/>
          </p:nvPr>
        </p:nvSpPr>
        <p:spPr>
          <a:xfrm>
            <a:off x="4645025" y="7350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6" name="Inhaltsplatzhalter 5"/>
          <p:cNvSpPr>
            <a:spLocks noGrp="1"/>
          </p:cNvSpPr>
          <p:nvPr>
            <p:ph sz="quarter" idx="4"/>
          </p:nvPr>
        </p:nvSpPr>
        <p:spPr>
          <a:xfrm>
            <a:off x="4645025" y="1572293"/>
            <a:ext cx="4041775" cy="4553869"/>
          </a:xfrm>
        </p:spPr>
        <p:txBody>
          <a:bodyPr/>
          <a:lstStyle>
            <a:lvl1pPr marL="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2_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535113"/>
            <a:ext cx="8229600" cy="639762"/>
          </a:xfrm>
        </p:spPr>
        <p:txBody>
          <a:bodyPr anchor="ctr"/>
          <a:lstStyle>
            <a:lvl1pPr marL="0" indent="0" algn="l">
              <a:lnSpc>
                <a:spcPct val="100000"/>
              </a:lnSpc>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9" name="Titel 8"/>
          <p:cNvSpPr>
            <a:spLocks noGrp="1"/>
          </p:cNvSpPr>
          <p:nvPr>
            <p:ph type="title"/>
          </p:nvPr>
        </p:nvSpPr>
        <p:spPr/>
        <p:txBody>
          <a:bodyPr/>
          <a:lstStyle/>
          <a:p>
            <a:r>
              <a:rPr lang="de-AT" smtClean="0"/>
              <a:t>Mastertitelformat bearbeiten</a:t>
            </a:r>
            <a:endParaRPr lang="de-D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Nurtxt_Ü1zlg_fett_normal_kursiv">
    <p:spTree>
      <p:nvGrpSpPr>
        <p:cNvPr id="1" name=""/>
        <p:cNvGrpSpPr/>
        <p:nvPr/>
      </p:nvGrpSpPr>
      <p:grpSpPr>
        <a:xfrm>
          <a:off x="0" y="0"/>
          <a:ext cx="0" cy="0"/>
          <a:chOff x="0" y="0"/>
          <a:chExt cx="0" cy="0"/>
        </a:xfrm>
      </p:grpSpPr>
      <p:sp>
        <p:nvSpPr>
          <p:cNvPr id="3" name="Inhaltsplatzhalter 2"/>
          <p:cNvSpPr>
            <a:spLocks noGrp="1"/>
          </p:cNvSpPr>
          <p:nvPr>
            <p:ph idx="1"/>
          </p:nvPr>
        </p:nvSpPr>
        <p:spPr>
          <a:xfrm>
            <a:off x="392400" y="1522800"/>
            <a:ext cx="8355600" cy="4723200"/>
          </a:xfrm>
        </p:spPr>
        <p:txBody>
          <a:bodyPr>
            <a:normAutofit/>
          </a:bodyPr>
          <a:lstStyle>
            <a:lvl1pPr marL="0" indent="0">
              <a:spcBef>
                <a:spcPts val="1200"/>
              </a:spcBef>
              <a:spcAft>
                <a:spcPts val="0"/>
              </a:spcAft>
              <a:buFontTx/>
              <a:buNone/>
              <a:defRPr sz="2400" b="1">
                <a:solidFill>
                  <a:srgbClr val="3A4972"/>
                </a:solidFill>
              </a:defRPr>
            </a:lvl1pPr>
            <a:lvl2pPr marL="0" indent="0">
              <a:spcBef>
                <a:spcPts val="600"/>
              </a:spcBef>
              <a:spcAft>
                <a:spcPts val="0"/>
              </a:spcAft>
              <a:buFontTx/>
              <a:buNone/>
              <a:defRPr sz="2400" b="1">
                <a:solidFill>
                  <a:srgbClr val="070505"/>
                </a:solidFill>
              </a:defRPr>
            </a:lvl2pPr>
            <a:lvl3pPr marL="270000" indent="0">
              <a:spcBef>
                <a:spcPts val="300"/>
              </a:spcBef>
              <a:spcAft>
                <a:spcPts val="0"/>
              </a:spcAft>
              <a:buClr>
                <a:schemeClr val="bg1">
                  <a:lumMod val="50000"/>
                </a:schemeClr>
              </a:buClr>
              <a:buFontTx/>
              <a:buNone/>
              <a:defRPr sz="2400"/>
            </a:lvl3pPr>
            <a:lvl4pPr marL="356400">
              <a:spcBef>
                <a:spcPts val="1200"/>
              </a:spcBef>
              <a:spcAft>
                <a:spcPts val="600"/>
              </a:spcAft>
              <a:buClr>
                <a:schemeClr val="tx1"/>
              </a:buClr>
              <a:buFont typeface="Lucida Grande"/>
              <a:buChar char="➜"/>
              <a:defRPr sz="2400" b="1">
                <a:solidFill>
                  <a:srgbClr val="3A4972"/>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Titel 3"/>
          <p:cNvSpPr>
            <a:spLocks noGrp="1"/>
          </p:cNvSpPr>
          <p:nvPr>
            <p:ph type="title"/>
          </p:nvPr>
        </p:nvSpPr>
        <p:spPr/>
        <p:txBody>
          <a:bodyPr/>
          <a:lstStyle/>
          <a:p>
            <a:r>
              <a:rPr lang="de-AT" smtClean="0"/>
              <a:t>Mastertitelformat bearbeiten</a:t>
            </a:r>
            <a:endParaRPr lang="de-DE"/>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Nurtxt_Ü2zlg_fett_normal_kursiv">
    <p:spTree>
      <p:nvGrpSpPr>
        <p:cNvPr id="1" name=""/>
        <p:cNvGrpSpPr/>
        <p:nvPr/>
      </p:nvGrpSpPr>
      <p:grpSpPr>
        <a:xfrm>
          <a:off x="0" y="0"/>
          <a:ext cx="0" cy="0"/>
          <a:chOff x="0" y="0"/>
          <a:chExt cx="0" cy="0"/>
        </a:xfrm>
      </p:grpSpPr>
      <p:sp>
        <p:nvSpPr>
          <p:cNvPr id="3" name="Inhaltsplatzhalter 2"/>
          <p:cNvSpPr>
            <a:spLocks noGrp="1"/>
          </p:cNvSpPr>
          <p:nvPr>
            <p:ph idx="1"/>
          </p:nvPr>
        </p:nvSpPr>
        <p:spPr>
          <a:xfrm>
            <a:off x="392400" y="1677600"/>
            <a:ext cx="8355600" cy="4554000"/>
          </a:xfrm>
        </p:spPr>
        <p:txBody>
          <a:bodyPr>
            <a:normAutofit/>
          </a:bodyPr>
          <a:lstStyle>
            <a:lvl1pPr marL="0" indent="0">
              <a:spcBef>
                <a:spcPts val="1200"/>
              </a:spcBef>
              <a:spcAft>
                <a:spcPts val="0"/>
              </a:spcAft>
              <a:buFontTx/>
              <a:buNone/>
              <a:defRPr sz="2400" b="1">
                <a:solidFill>
                  <a:srgbClr val="3A4972"/>
                </a:solidFill>
              </a:defRPr>
            </a:lvl1pPr>
            <a:lvl2pPr marL="0" indent="0">
              <a:spcBef>
                <a:spcPts val="600"/>
              </a:spcBef>
              <a:spcAft>
                <a:spcPts val="0"/>
              </a:spcAft>
              <a:buFontTx/>
              <a:buNone/>
              <a:defRPr sz="2400" b="1">
                <a:solidFill>
                  <a:srgbClr val="070505"/>
                </a:solidFill>
              </a:defRPr>
            </a:lvl2pPr>
            <a:lvl3pPr marL="270000" indent="0">
              <a:spcBef>
                <a:spcPts val="300"/>
              </a:spcBef>
              <a:spcAft>
                <a:spcPts val="0"/>
              </a:spcAft>
              <a:buClr>
                <a:schemeClr val="bg1">
                  <a:lumMod val="50000"/>
                </a:schemeClr>
              </a:buClr>
              <a:buFontTx/>
              <a:buNone/>
              <a:defRPr sz="2400"/>
            </a:lvl3pPr>
            <a:lvl4pPr marL="356400">
              <a:spcBef>
                <a:spcPts val="1200"/>
              </a:spcBef>
              <a:buClr>
                <a:schemeClr val="tx1"/>
              </a:buClr>
              <a:buFont typeface="Lucida Grande"/>
              <a:buChar char="➜"/>
              <a:defRPr sz="2400" b="1">
                <a:solidFill>
                  <a:srgbClr val="3A4972"/>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Titel 3"/>
          <p:cNvSpPr>
            <a:spLocks noGrp="1"/>
          </p:cNvSpPr>
          <p:nvPr>
            <p:ph type="title"/>
          </p:nvPr>
        </p:nvSpPr>
        <p:spPr>
          <a:xfrm>
            <a:off x="296863" y="609599"/>
            <a:ext cx="8664575" cy="864000"/>
          </a:xfrm>
        </p:spPr>
        <p:txBody>
          <a:bodyPr/>
          <a:lstStyle/>
          <a:p>
            <a:r>
              <a:rPr lang="de-AT" smtClean="0"/>
              <a:t>Mastertitelformat bearbeiten</a:t>
            </a:r>
            <a:endParaRPr lang="de-D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Nurtxt_Ü2zlg_halbeSeite">
    <p:spTree>
      <p:nvGrpSpPr>
        <p:cNvPr id="1" name=""/>
        <p:cNvGrpSpPr/>
        <p:nvPr/>
      </p:nvGrpSpPr>
      <p:grpSpPr>
        <a:xfrm>
          <a:off x="0" y="0"/>
          <a:ext cx="0" cy="0"/>
          <a:chOff x="0" y="0"/>
          <a:chExt cx="0" cy="0"/>
        </a:xfrm>
      </p:grpSpPr>
      <p:sp>
        <p:nvSpPr>
          <p:cNvPr id="3" name="Inhaltsplatzhalter 2"/>
          <p:cNvSpPr>
            <a:spLocks noGrp="1"/>
          </p:cNvSpPr>
          <p:nvPr>
            <p:ph idx="1"/>
          </p:nvPr>
        </p:nvSpPr>
        <p:spPr>
          <a:xfrm>
            <a:off x="392400" y="1677600"/>
            <a:ext cx="8355600" cy="1751400"/>
          </a:xfrm>
        </p:spPr>
        <p:txBody>
          <a:bodyPr>
            <a:normAutofit/>
          </a:bodyPr>
          <a:lstStyle>
            <a:lvl1pPr marL="0" indent="0">
              <a:spcBef>
                <a:spcPts val="1200"/>
              </a:spcBef>
              <a:spcAft>
                <a:spcPts val="0"/>
              </a:spcAft>
              <a:buFontTx/>
              <a:buNone/>
              <a:defRPr sz="2400" b="1">
                <a:solidFill>
                  <a:srgbClr val="3A4972"/>
                </a:solidFill>
              </a:defRPr>
            </a:lvl1pPr>
            <a:lvl2pPr marL="0" indent="0">
              <a:spcBef>
                <a:spcPts val="600"/>
              </a:spcBef>
              <a:spcAft>
                <a:spcPts val="0"/>
              </a:spcAft>
              <a:buFontTx/>
              <a:buNone/>
              <a:defRPr sz="2400" b="1">
                <a:solidFill>
                  <a:srgbClr val="070505"/>
                </a:solidFill>
              </a:defRPr>
            </a:lvl2pPr>
            <a:lvl3pPr marL="270000" indent="0">
              <a:spcBef>
                <a:spcPts val="300"/>
              </a:spcBef>
              <a:spcAft>
                <a:spcPts val="0"/>
              </a:spcAft>
              <a:buClr>
                <a:schemeClr val="bg1">
                  <a:lumMod val="50000"/>
                </a:schemeClr>
              </a:buClr>
              <a:buFontTx/>
              <a:buNone/>
              <a:defRPr sz="2400"/>
            </a:lvl3pPr>
            <a:lvl4pPr>
              <a:spcBef>
                <a:spcPts val="1200"/>
              </a:spcBef>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Titel 3"/>
          <p:cNvSpPr>
            <a:spLocks noGrp="1"/>
          </p:cNvSpPr>
          <p:nvPr>
            <p:ph type="title"/>
          </p:nvPr>
        </p:nvSpPr>
        <p:spPr>
          <a:xfrm>
            <a:off x="296863" y="609599"/>
            <a:ext cx="8664575" cy="864000"/>
          </a:xfrm>
        </p:spPr>
        <p:txBody>
          <a:bodyPr/>
          <a:lstStyle/>
          <a:p>
            <a:r>
              <a:rPr lang="de-AT" smtClean="0"/>
              <a:t>Mastertitelformat bearbeiten</a:t>
            </a: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Zwischentitel_Eb1_einzeilig">
    <p:spTree>
      <p:nvGrpSpPr>
        <p:cNvPr id="1" name=""/>
        <p:cNvGrpSpPr/>
        <p:nvPr/>
      </p:nvGrpSpPr>
      <p:grpSpPr>
        <a:xfrm>
          <a:off x="0" y="0"/>
          <a:ext cx="0" cy="0"/>
          <a:chOff x="0" y="0"/>
          <a:chExt cx="0" cy="0"/>
        </a:xfrm>
      </p:grpSpPr>
      <p:sp>
        <p:nvSpPr>
          <p:cNvPr id="3" name="Rectangle 1026"/>
          <p:cNvSpPr>
            <a:spLocks noChangeArrowheads="1"/>
          </p:cNvSpPr>
          <p:nvPr/>
        </p:nvSpPr>
        <p:spPr bwMode="blackWhite">
          <a:xfrm>
            <a:off x="-325438" y="854075"/>
            <a:ext cx="9629776" cy="428625"/>
          </a:xfrm>
          <a:prstGeom prst="rect">
            <a:avLst/>
          </a:prstGeom>
          <a:solidFill>
            <a:srgbClr val="EAEAEA"/>
          </a:solidFill>
          <a:ln w="9525">
            <a:noFill/>
            <a:miter lim="800000"/>
            <a:headEnd/>
            <a:tailEnd/>
          </a:ln>
        </p:spPr>
        <p:txBody>
          <a:bodyPr wrap="none" lIns="63500" tIns="0" rIns="64800" bIns="0" anchor="ctr">
            <a:prstTxWarp prst="textNoShape">
              <a:avLst/>
            </a:prstTxWarp>
          </a:bodyPr>
          <a:lstStyle/>
          <a:p>
            <a:pPr>
              <a:spcBef>
                <a:spcPct val="20000"/>
              </a:spcBef>
              <a:spcAft>
                <a:spcPct val="20000"/>
              </a:spcAft>
              <a:buSzPct val="90000"/>
              <a:defRPr/>
            </a:pPr>
            <a:endParaRPr lang="de-AT">
              <a:latin typeface="Arial" pitchFamily="-103" charset="0"/>
              <a:cs typeface="ＭＳ Ｐゴシック" pitchFamily="-103" charset="-128"/>
            </a:endParaRPr>
          </a:p>
        </p:txBody>
      </p:sp>
      <p:sp>
        <p:nvSpPr>
          <p:cNvPr id="5" name="TB4_Section_header"/>
          <p:cNvSpPr txBox="1">
            <a:spLocks noChangeArrowheads="1"/>
          </p:cNvSpPr>
          <p:nvPr/>
        </p:nvSpPr>
        <p:spPr bwMode="auto">
          <a:xfrm>
            <a:off x="392113" y="862013"/>
            <a:ext cx="8358187" cy="420687"/>
          </a:xfrm>
          <a:prstGeom prst="rect">
            <a:avLst/>
          </a:prstGeom>
          <a:noFill/>
          <a:ln>
            <a:noFill/>
          </a:ln>
          <a:extLst/>
        </p:spPr>
        <p:txBody>
          <a:bodyPr wrap="none" lIns="0" tIns="0" rIns="0" bIns="0" anchor="ctr">
            <a:prstTxWarp prst="textNoShape">
              <a:avLst/>
            </a:prstTxWarp>
          </a:bodyPr>
          <a:lstStyle/>
          <a:p>
            <a:pPr algn="ctr" eaLnBrk="0" hangingPunct="0">
              <a:defRPr/>
            </a:pPr>
            <a:r>
              <a:rPr lang="de-AT" b="1" dirty="0" smtClean="0">
                <a:solidFill>
                  <a:srgbClr val="3A4973"/>
                </a:solidFill>
                <a:latin typeface="Verdana" pitchFamily="-103" charset="0"/>
                <a:cs typeface="ＭＳ Ｐゴシック" pitchFamily="-103" charset="-128"/>
              </a:rPr>
              <a:t>Elektronischer</a:t>
            </a:r>
            <a:r>
              <a:rPr lang="de-AT" b="1" baseline="0" dirty="0" smtClean="0">
                <a:solidFill>
                  <a:srgbClr val="3A4973"/>
                </a:solidFill>
                <a:latin typeface="Verdana" pitchFamily="-103" charset="0"/>
                <a:cs typeface="ＭＳ Ｐゴシック" pitchFamily="-103" charset="-128"/>
              </a:rPr>
              <a:t> Wertpapierhandel und Bankgeschäfte</a:t>
            </a:r>
            <a:endParaRPr lang="de-AT" b="1" dirty="0">
              <a:solidFill>
                <a:srgbClr val="3A4973"/>
              </a:solidFill>
              <a:latin typeface="Verdana" pitchFamily="-103" charset="0"/>
              <a:cs typeface="ＭＳ Ｐゴシック" pitchFamily="-103" charset="-128"/>
            </a:endParaRPr>
          </a:p>
        </p:txBody>
      </p:sp>
      <p:sp>
        <p:nvSpPr>
          <p:cNvPr id="612359" name="Rectangle 7"/>
          <p:cNvSpPr>
            <a:spLocks noGrp="1" noChangeArrowheads="1"/>
          </p:cNvSpPr>
          <p:nvPr>
            <p:ph type="ctrTitle"/>
          </p:nvPr>
        </p:nvSpPr>
        <p:spPr>
          <a:xfrm>
            <a:off x="681039" y="1943100"/>
            <a:ext cx="7645399" cy="1727200"/>
          </a:xfrm>
        </p:spPr>
        <p:txBody>
          <a:bodyPr/>
          <a:lstStyle>
            <a:lvl1pPr algn="l">
              <a:defRPr sz="4000"/>
            </a:lvl1pPr>
          </a:lstStyle>
          <a:p>
            <a:pPr lvl="0"/>
            <a:r>
              <a:rPr lang="de-DE" noProof="0" dirty="0" smtClean="0"/>
              <a:t>Mastertitelformat bearbeiten</a:t>
            </a:r>
          </a:p>
        </p:txBody>
      </p:sp>
      <p:sp>
        <p:nvSpPr>
          <p:cNvPr id="7" name="Text Box 1029"/>
          <p:cNvSpPr txBox="1">
            <a:spLocks noChangeArrowheads="1"/>
          </p:cNvSpPr>
          <p:nvPr userDrawn="1"/>
        </p:nvSpPr>
        <p:spPr bwMode="blackWhite">
          <a:xfrm>
            <a:off x="8410575" y="6477000"/>
            <a:ext cx="5016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lgn="r">
              <a:spcBef>
                <a:spcPct val="20000"/>
              </a:spcBef>
              <a:spcAft>
                <a:spcPct val="20000"/>
              </a:spcAft>
              <a:buSzPct val="90000"/>
              <a:defRPr/>
            </a:pPr>
            <a:fld id="{25DFA0F4-D38C-D24D-80A6-EFB2EB7128F6}" type="slidenum">
              <a:rPr lang="de-AT" sz="1200">
                <a:solidFill>
                  <a:srgbClr val="4D4D4D"/>
                </a:solidFill>
                <a:latin typeface="Verdana" pitchFamily="-103" charset="0"/>
                <a:cs typeface="ＭＳ Ｐゴシック" pitchFamily="-103" charset="-128"/>
              </a:rPr>
              <a:pPr algn="r">
                <a:spcBef>
                  <a:spcPct val="20000"/>
                </a:spcBef>
                <a:spcAft>
                  <a:spcPct val="20000"/>
                </a:spcAft>
                <a:buSzPct val="90000"/>
                <a:defRPr/>
              </a:pPr>
              <a:t>‹Nr.›</a:t>
            </a:fld>
            <a:endParaRPr lang="de-AT" sz="1200" dirty="0">
              <a:solidFill>
                <a:srgbClr val="4D4D4D"/>
              </a:solidFill>
              <a:latin typeface="Verdana" pitchFamily="-103" charset="0"/>
              <a:cs typeface="ＭＳ Ｐゴシック" pitchFamily="-103" charset="-128"/>
            </a:endParaRPr>
          </a:p>
        </p:txBody>
      </p:sp>
      <p:sp>
        <p:nvSpPr>
          <p:cNvPr id="9" name="Text Box 4"/>
          <p:cNvSpPr txBox="1">
            <a:spLocks noChangeArrowheads="1"/>
          </p:cNvSpPr>
          <p:nvPr userDrawn="1"/>
        </p:nvSpPr>
        <p:spPr bwMode="blackWhite">
          <a:xfrm>
            <a:off x="334963" y="6467475"/>
            <a:ext cx="1097892" cy="184666"/>
          </a:xfrm>
          <a:prstGeom prst="rect">
            <a:avLst/>
          </a:prstGeom>
          <a:noFill/>
          <a:ln w="9525" algn="ctr">
            <a:noFill/>
            <a:miter lim="800000"/>
            <a:headEnd/>
            <a:tailEnd/>
          </a:ln>
          <a:effectLst/>
        </p:spPr>
        <p:txBody>
          <a:bodyPr wrap="none" lIns="63500" tIns="0" rIns="64800" bIns="0">
            <a:prstTxWarp prst="textNoShape">
              <a:avLst/>
            </a:prstTxWarp>
            <a:spAutoFit/>
          </a:bodyPr>
          <a:lstStyle/>
          <a:p>
            <a:pPr>
              <a:spcBef>
                <a:spcPct val="20000"/>
              </a:spcBef>
              <a:spcAft>
                <a:spcPct val="20000"/>
              </a:spcAft>
              <a:buSzPct val="90000"/>
              <a:defRPr/>
            </a:pPr>
            <a:r>
              <a:rPr lang="de-AT" sz="1200" cap="small" dirty="0" smtClean="0">
                <a:solidFill>
                  <a:srgbClr val="4D4D4D"/>
                </a:solidFill>
                <a:latin typeface="Verdana" pitchFamily="-103" charset="0"/>
                <a:cs typeface="ＭＳ Ｐゴシック" pitchFamily="-103" charset="-128"/>
              </a:rPr>
              <a:t>WS</a:t>
            </a:r>
            <a:r>
              <a:rPr lang="de-AT" sz="1200" cap="small" baseline="0" dirty="0" smtClean="0">
                <a:solidFill>
                  <a:srgbClr val="4D4D4D"/>
                </a:solidFill>
                <a:latin typeface="Verdana" pitchFamily="-103" charset="0"/>
                <a:cs typeface="ＭＳ Ｐゴシック" pitchFamily="-103" charset="-128"/>
              </a:rPr>
              <a:t> </a:t>
            </a:r>
            <a:r>
              <a:rPr lang="de-AT" sz="1200" cap="small" baseline="0" dirty="0" smtClean="0">
                <a:solidFill>
                  <a:srgbClr val="4D4D4D"/>
                </a:solidFill>
                <a:latin typeface="Verdana" pitchFamily="-103" charset="0"/>
                <a:cs typeface="ＭＳ Ｐゴシック" pitchFamily="-103" charset="-128"/>
              </a:rPr>
              <a:t>2016/17</a:t>
            </a:r>
            <a:endParaRPr lang="de-AT" sz="1200" cap="small" dirty="0">
              <a:solidFill>
                <a:srgbClr val="4D4D4D"/>
              </a:solidFill>
              <a:latin typeface="Verdana" pitchFamily="-103" charset="0"/>
              <a:cs typeface="ＭＳ Ｐゴシック" pitchFamily="-103" charset="-128"/>
            </a:endParaRPr>
          </a:p>
        </p:txBody>
      </p:sp>
    </p:spTree>
  </p:cSld>
  <p:clrMapOvr>
    <a:masterClrMapping/>
  </p:clrMapOvr>
  <p:hf hdr="0" dt="0"/>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Nurtxt_Ü2zlg_d.h.">
    <p:spTree>
      <p:nvGrpSpPr>
        <p:cNvPr id="1" name=""/>
        <p:cNvGrpSpPr/>
        <p:nvPr/>
      </p:nvGrpSpPr>
      <p:grpSpPr>
        <a:xfrm>
          <a:off x="0" y="0"/>
          <a:ext cx="0" cy="0"/>
          <a:chOff x="0" y="0"/>
          <a:chExt cx="0" cy="0"/>
        </a:xfrm>
      </p:grpSpPr>
      <p:sp>
        <p:nvSpPr>
          <p:cNvPr id="3" name="Inhaltsplatzhalter 2"/>
          <p:cNvSpPr>
            <a:spLocks noGrp="1"/>
          </p:cNvSpPr>
          <p:nvPr>
            <p:ph idx="1"/>
          </p:nvPr>
        </p:nvSpPr>
        <p:spPr>
          <a:xfrm>
            <a:off x="392400" y="1677600"/>
            <a:ext cx="8355600" cy="4554000"/>
          </a:xfrm>
        </p:spPr>
        <p:txBody>
          <a:bodyPr>
            <a:normAutofit/>
          </a:bodyPr>
          <a:lstStyle>
            <a:lvl1pPr marL="0" indent="0">
              <a:spcBef>
                <a:spcPts val="1200"/>
              </a:spcBef>
              <a:spcAft>
                <a:spcPts val="0"/>
              </a:spcAft>
              <a:buFontTx/>
              <a:buNone/>
              <a:defRPr sz="2400" b="1">
                <a:solidFill>
                  <a:srgbClr val="3A4972"/>
                </a:solidFill>
              </a:defRPr>
            </a:lvl1pPr>
            <a:lvl2pPr marL="0" indent="0">
              <a:spcBef>
                <a:spcPts val="600"/>
              </a:spcBef>
              <a:spcAft>
                <a:spcPts val="0"/>
              </a:spcAft>
              <a:buFontTx/>
              <a:buNone/>
              <a:defRPr sz="2400" b="1">
                <a:solidFill>
                  <a:srgbClr val="070505"/>
                </a:solidFill>
              </a:defRPr>
            </a:lvl2pPr>
            <a:lvl3pPr marL="270000" indent="0">
              <a:spcBef>
                <a:spcPts val="300"/>
              </a:spcBef>
              <a:spcAft>
                <a:spcPts val="0"/>
              </a:spcAft>
              <a:buClr>
                <a:schemeClr val="bg1">
                  <a:lumMod val="50000"/>
                </a:schemeClr>
              </a:buClr>
              <a:buFontTx/>
              <a:buNone/>
              <a:defRPr sz="2400"/>
            </a:lvl3pPr>
            <a:lvl4pPr marL="349200" indent="-349200">
              <a:spcBef>
                <a:spcPts val="1200"/>
              </a:spcBef>
              <a:spcAft>
                <a:spcPts val="0"/>
              </a:spcAft>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Titel 3"/>
          <p:cNvSpPr>
            <a:spLocks noGrp="1"/>
          </p:cNvSpPr>
          <p:nvPr>
            <p:ph type="title"/>
          </p:nvPr>
        </p:nvSpPr>
        <p:spPr>
          <a:xfrm>
            <a:off x="296863" y="609599"/>
            <a:ext cx="8664575" cy="864000"/>
          </a:xfrm>
        </p:spPr>
        <p:txBody>
          <a:bodyPr/>
          <a:lstStyle/>
          <a:p>
            <a:r>
              <a:rPr lang="de-AT" smtClean="0"/>
              <a:t>Mastertitelformat bearbeiten</a:t>
            </a:r>
            <a:endParaRPr lang="de-D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Nurtxt_ohneÜ_d.h.">
    <p:spTree>
      <p:nvGrpSpPr>
        <p:cNvPr id="1" name=""/>
        <p:cNvGrpSpPr/>
        <p:nvPr/>
      </p:nvGrpSpPr>
      <p:grpSpPr>
        <a:xfrm>
          <a:off x="0" y="0"/>
          <a:ext cx="0" cy="0"/>
          <a:chOff x="0" y="0"/>
          <a:chExt cx="0" cy="0"/>
        </a:xfrm>
      </p:grpSpPr>
      <p:sp>
        <p:nvSpPr>
          <p:cNvPr id="3" name="Inhaltsplatzhalter 2"/>
          <p:cNvSpPr>
            <a:spLocks noGrp="1"/>
          </p:cNvSpPr>
          <p:nvPr>
            <p:ph idx="1"/>
          </p:nvPr>
        </p:nvSpPr>
        <p:spPr>
          <a:xfrm>
            <a:off x="392400" y="1161000"/>
            <a:ext cx="8355600" cy="4554000"/>
          </a:xfrm>
        </p:spPr>
        <p:txBody>
          <a:bodyPr>
            <a:normAutofit/>
          </a:bodyPr>
          <a:lstStyle>
            <a:lvl1pPr marL="0" indent="0">
              <a:spcBef>
                <a:spcPts val="1200"/>
              </a:spcBef>
              <a:spcAft>
                <a:spcPts val="0"/>
              </a:spcAft>
              <a:buFontTx/>
              <a:buNone/>
              <a:defRPr sz="2400" b="1">
                <a:solidFill>
                  <a:srgbClr val="3A4972"/>
                </a:solidFill>
              </a:defRPr>
            </a:lvl1pPr>
            <a:lvl2pPr marL="0" indent="0">
              <a:spcBef>
                <a:spcPts val="600"/>
              </a:spcBef>
              <a:spcAft>
                <a:spcPts val="0"/>
              </a:spcAft>
              <a:buFontTx/>
              <a:buNone/>
              <a:defRPr sz="2400" b="1">
                <a:solidFill>
                  <a:srgbClr val="070505"/>
                </a:solidFill>
              </a:defRPr>
            </a:lvl2pPr>
            <a:lvl3pPr marL="270000" indent="0">
              <a:spcBef>
                <a:spcPts val="300"/>
              </a:spcBef>
              <a:spcAft>
                <a:spcPts val="0"/>
              </a:spcAft>
              <a:buClr>
                <a:schemeClr val="bg1">
                  <a:lumMod val="50000"/>
                </a:schemeClr>
              </a:buClr>
              <a:buFontTx/>
              <a:buNone/>
              <a:defRPr sz="2400"/>
            </a:lvl3pPr>
            <a:lvl4pPr marL="349200" indent="-349200">
              <a:spcBef>
                <a:spcPts val="1200"/>
              </a:spcBef>
              <a:spcAft>
                <a:spcPts val="0"/>
              </a:spcAft>
              <a:buClr>
                <a:schemeClr val="tx1"/>
              </a:buClr>
              <a:buFont typeface="Lucida Grande"/>
              <a:buChar char="➜"/>
              <a:defRPr sz="2400" b="1">
                <a:solidFill>
                  <a:schemeClr val="tx1"/>
                </a:solidFill>
              </a:defRPr>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Std_Ü2zeilg_Eb1f_AnmUnten">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864000"/>
          </a:xfrm>
        </p:spPr>
        <p:txBody>
          <a:bodyPr/>
          <a:lstStyle/>
          <a:p>
            <a:r>
              <a:rPr lang="de-AT" smtClean="0"/>
              <a:t>Mastertitelformat bearbeiten</a:t>
            </a:r>
            <a:endParaRPr lang="de-DE"/>
          </a:p>
        </p:txBody>
      </p:sp>
      <p:sp>
        <p:nvSpPr>
          <p:cNvPr id="3" name="Inhaltsplatzhalter 2"/>
          <p:cNvSpPr>
            <a:spLocks noGrp="1"/>
          </p:cNvSpPr>
          <p:nvPr>
            <p:ph idx="1"/>
          </p:nvPr>
        </p:nvSpPr>
        <p:spPr>
          <a:xfrm>
            <a:off x="392400" y="1677600"/>
            <a:ext cx="8355600" cy="4086000"/>
          </a:xfrm>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Inhaltsplatzhalter 2"/>
          <p:cNvSpPr>
            <a:spLocks noGrp="1"/>
          </p:cNvSpPr>
          <p:nvPr>
            <p:ph idx="10"/>
          </p:nvPr>
        </p:nvSpPr>
        <p:spPr>
          <a:xfrm>
            <a:off x="304800" y="5867400"/>
            <a:ext cx="8382000" cy="457200"/>
          </a:xfrm>
        </p:spPr>
        <p:txBody>
          <a:bodyPr anchor="ctr">
            <a:normAutofit/>
          </a:bodyPr>
          <a:lstStyle>
            <a:lvl1pPr>
              <a:buFontTx/>
              <a:buNone/>
              <a:defRPr sz="1600" b="1"/>
            </a:lvl1pPr>
            <a:lvl2pPr marL="180000" indent="-180000">
              <a:buFont typeface="Lucida Grande"/>
              <a:buChar char="*"/>
              <a:defRPr sz="1600"/>
            </a:lvl2pPr>
            <a:lvl3pPr>
              <a:buClr>
                <a:schemeClr val="bg1">
                  <a:lumMod val="50000"/>
                </a:schemeClr>
              </a:buClr>
              <a:buNone/>
              <a:defRPr sz="2400"/>
            </a:lvl3pPr>
            <a:lvl4pPr>
              <a:buNone/>
              <a:defRPr sz="2400"/>
            </a:lvl4pPr>
            <a:lvl5pPr>
              <a:defRPr sz="1000"/>
            </a:lvl5pPr>
          </a:lstStyle>
          <a:p>
            <a:pPr lvl="0"/>
            <a:r>
              <a:rPr lang="de-AT" dirty="0" smtClean="0"/>
              <a:t>Mastertextformat bearbeiten</a:t>
            </a:r>
          </a:p>
          <a:p>
            <a:pPr lvl="1"/>
            <a:r>
              <a:rPr lang="de-AT" dirty="0" smtClean="0"/>
              <a:t>Zweite Ebene</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Std_Ü2zeilg_Eb1f_AnmUnten">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864000"/>
          </a:xfrm>
        </p:spPr>
        <p:txBody>
          <a:bodyPr/>
          <a:lstStyle/>
          <a:p>
            <a:r>
              <a:rPr lang="de-AT" smtClean="0"/>
              <a:t>Mastertitelformat bearbeiten</a:t>
            </a:r>
            <a:endParaRPr lang="de-DE"/>
          </a:p>
        </p:txBody>
      </p:sp>
      <p:sp>
        <p:nvSpPr>
          <p:cNvPr id="3" name="Inhaltsplatzhalter 2"/>
          <p:cNvSpPr>
            <a:spLocks noGrp="1"/>
          </p:cNvSpPr>
          <p:nvPr>
            <p:ph idx="1"/>
          </p:nvPr>
        </p:nvSpPr>
        <p:spPr>
          <a:xfrm>
            <a:off x="392400" y="1677600"/>
            <a:ext cx="8355600" cy="4086000"/>
          </a:xfrm>
        </p:spPr>
        <p:txBody>
          <a:bodyPr>
            <a:normAutofit/>
          </a:bodyPr>
          <a:lstStyle>
            <a:lvl1pPr>
              <a:buFontTx/>
              <a:buNone/>
              <a:defRPr sz="2400" b="1"/>
            </a:lvl1pPr>
            <a:lvl2pPr marL="342000">
              <a:buFont typeface="Wingdings" charset="2"/>
              <a:buChar char="§"/>
              <a:defRPr sz="2400"/>
            </a:lvl2pPr>
            <a:lvl3pPr>
              <a:buClr>
                <a:schemeClr val="bg1">
                  <a:lumMod val="50000"/>
                </a:schemeClr>
              </a:buClr>
              <a:defRPr sz="2400"/>
            </a:lvl3pPr>
            <a:lvl4pPr>
              <a:defRPr sz="2400"/>
            </a:lvl4pPr>
            <a:lvl5pPr>
              <a:defRPr sz="10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4" name="Inhaltsplatzhalter 2"/>
          <p:cNvSpPr>
            <a:spLocks noGrp="1"/>
          </p:cNvSpPr>
          <p:nvPr>
            <p:ph idx="10"/>
          </p:nvPr>
        </p:nvSpPr>
        <p:spPr>
          <a:xfrm>
            <a:off x="304800" y="5867400"/>
            <a:ext cx="8382000" cy="457200"/>
          </a:xfrm>
        </p:spPr>
        <p:txBody>
          <a:bodyPr anchor="ctr">
            <a:normAutofit/>
          </a:bodyPr>
          <a:lstStyle>
            <a:lvl1pPr>
              <a:buFontTx/>
              <a:buNone/>
              <a:defRPr sz="1600" b="1"/>
            </a:lvl1pPr>
            <a:lvl2pPr marL="180000" indent="-180000">
              <a:buFont typeface="Lucida Grande"/>
              <a:buChar char="*"/>
              <a:defRPr sz="1600"/>
            </a:lvl2pPr>
            <a:lvl3pPr>
              <a:buClr>
                <a:schemeClr val="bg1">
                  <a:lumMod val="50000"/>
                </a:schemeClr>
              </a:buClr>
              <a:buNone/>
              <a:defRPr sz="2400"/>
            </a:lvl3pPr>
            <a:lvl4pPr>
              <a:buNone/>
              <a:defRPr sz="2400"/>
            </a:lvl4pPr>
            <a:lvl5pPr>
              <a:defRPr sz="1000"/>
            </a:lvl5pPr>
          </a:lstStyle>
          <a:p>
            <a:pPr lvl="0"/>
            <a:r>
              <a:rPr lang="de-AT" dirty="0" smtClean="0"/>
              <a:t>Mastertextformat bearbeiten</a:t>
            </a:r>
          </a:p>
          <a:p>
            <a:pPr lvl="1"/>
            <a:r>
              <a:rPr lang="de-AT" dirty="0" smtClean="0"/>
              <a:t>Zweite Ebene</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_1zlg">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684000"/>
          </a:xfrm>
        </p:spPr>
        <p:txBody>
          <a:bodyPr/>
          <a:lstStyle/>
          <a:p>
            <a:r>
              <a:rPr lang="de-AT" smtClean="0"/>
              <a:t>Mastertitelformat bearbeiten</a:t>
            </a:r>
            <a:endParaRPr lang="de-D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1_Nur Titel_2zlg">
    <p:spTree>
      <p:nvGrpSpPr>
        <p:cNvPr id="1" name=""/>
        <p:cNvGrpSpPr/>
        <p:nvPr/>
      </p:nvGrpSpPr>
      <p:grpSpPr>
        <a:xfrm>
          <a:off x="0" y="0"/>
          <a:ext cx="0" cy="0"/>
          <a:chOff x="0" y="0"/>
          <a:chExt cx="0" cy="0"/>
        </a:xfrm>
      </p:grpSpPr>
      <p:sp>
        <p:nvSpPr>
          <p:cNvPr id="2" name="Titel 1"/>
          <p:cNvSpPr>
            <a:spLocks noGrp="1"/>
          </p:cNvSpPr>
          <p:nvPr>
            <p:ph type="title"/>
          </p:nvPr>
        </p:nvSpPr>
        <p:spPr>
          <a:xfrm>
            <a:off x="296863" y="609599"/>
            <a:ext cx="8664575" cy="864000"/>
          </a:xfrm>
        </p:spPr>
        <p:txBody>
          <a:bodyPr/>
          <a:lstStyle/>
          <a:p>
            <a:r>
              <a:rPr lang="de-AT" smtClean="0"/>
              <a:t>Mastertitelformat bearbeiten</a:t>
            </a:r>
            <a:endParaRPr lang="de-D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6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9163" y="1506538"/>
            <a:ext cx="7772400" cy="1470025"/>
          </a:xfrm>
        </p:spPr>
        <p:txBody>
          <a:bodyPr/>
          <a:lstStyle>
            <a:lvl1pPr>
              <a:defRPr sz="3200"/>
            </a:lvl1pPr>
          </a:lstStyle>
          <a:p>
            <a:r>
              <a:rPr lang="de-AT" dirty="0" smtClean="0"/>
              <a:t>Mastertitelformat bearbeiten</a:t>
            </a:r>
            <a:endParaRPr lang="de-DE"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9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9163" y="1461184"/>
            <a:ext cx="7772400" cy="1470025"/>
          </a:xfrm>
        </p:spPr>
        <p:txBody>
          <a:bodyPr/>
          <a:lstStyle>
            <a:lvl1pPr>
              <a:defRPr sz="3200"/>
            </a:lvl1pPr>
          </a:lstStyle>
          <a:p>
            <a:r>
              <a:rPr lang="de-AT" dirty="0" smtClean="0"/>
              <a:t>Mastertitelformat bearbeiten</a:t>
            </a:r>
            <a:endParaRPr lang="de-DE"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143001" y="1676400"/>
            <a:ext cx="6858000" cy="1752600"/>
          </a:xfrm>
        </p:spPr>
        <p:txBody>
          <a:bodyPr/>
          <a:lstStyle>
            <a:lvl1pPr algn="ctr">
              <a:defRPr i="1"/>
            </a:lvl1pPr>
          </a:lstStyle>
          <a:p>
            <a:r>
              <a:rPr lang="de-AT" dirty="0" smtClean="0"/>
              <a:t>Mastertitelformat bearbeiten</a:t>
            </a:r>
            <a:endParaRPr lang="de-DE"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4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143001" y="1676400"/>
            <a:ext cx="6858000" cy="1752600"/>
          </a:xfrm>
        </p:spPr>
        <p:txBody>
          <a:bodyPr/>
          <a:lstStyle>
            <a:lvl1pPr algn="ctr">
              <a:defRPr i="1"/>
            </a:lvl1pPr>
          </a:lstStyle>
          <a:p>
            <a:r>
              <a:rPr lang="de-AT" dirty="0" smtClean="0"/>
              <a:t>Mastertitelformat bearbeiten</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ZwiTit_Eb1_einzg_aufzählg_mitLink">
    <p:spTree>
      <p:nvGrpSpPr>
        <p:cNvPr id="1" name=""/>
        <p:cNvGrpSpPr/>
        <p:nvPr/>
      </p:nvGrpSpPr>
      <p:grpSpPr>
        <a:xfrm>
          <a:off x="0" y="0"/>
          <a:ext cx="0" cy="0"/>
          <a:chOff x="0" y="0"/>
          <a:chExt cx="0" cy="0"/>
        </a:xfrm>
      </p:grpSpPr>
      <p:sp>
        <p:nvSpPr>
          <p:cNvPr id="3" name="Rectangle 1026"/>
          <p:cNvSpPr>
            <a:spLocks noChangeArrowheads="1"/>
          </p:cNvSpPr>
          <p:nvPr/>
        </p:nvSpPr>
        <p:spPr bwMode="blackWhite">
          <a:xfrm>
            <a:off x="-325438" y="854075"/>
            <a:ext cx="9629776" cy="428625"/>
          </a:xfrm>
          <a:prstGeom prst="rect">
            <a:avLst/>
          </a:prstGeom>
          <a:solidFill>
            <a:srgbClr val="EAEAEA"/>
          </a:solidFill>
          <a:ln w="9525">
            <a:noFill/>
            <a:miter lim="800000"/>
            <a:headEnd/>
            <a:tailEnd/>
          </a:ln>
        </p:spPr>
        <p:txBody>
          <a:bodyPr wrap="none" lIns="63500" tIns="0" rIns="64800" bIns="0" anchor="ctr">
            <a:prstTxWarp prst="textNoShape">
              <a:avLst/>
            </a:prstTxWarp>
          </a:bodyPr>
          <a:lstStyle/>
          <a:p>
            <a:pPr>
              <a:spcBef>
                <a:spcPct val="20000"/>
              </a:spcBef>
              <a:spcAft>
                <a:spcPct val="20000"/>
              </a:spcAft>
              <a:buSzPct val="90000"/>
              <a:defRPr/>
            </a:pPr>
            <a:endParaRPr lang="de-AT">
              <a:latin typeface="Arial" pitchFamily="-103" charset="0"/>
              <a:cs typeface="ＭＳ Ｐゴシック" pitchFamily="-103" charset="-128"/>
            </a:endParaRPr>
          </a:p>
        </p:txBody>
      </p:sp>
      <p:sp>
        <p:nvSpPr>
          <p:cNvPr id="5" name="TB4_Section_header"/>
          <p:cNvSpPr txBox="1">
            <a:spLocks noChangeArrowheads="1"/>
          </p:cNvSpPr>
          <p:nvPr/>
        </p:nvSpPr>
        <p:spPr bwMode="auto">
          <a:xfrm>
            <a:off x="392113" y="862013"/>
            <a:ext cx="8358187" cy="420687"/>
          </a:xfrm>
          <a:prstGeom prst="rect">
            <a:avLst/>
          </a:prstGeom>
          <a:noFill/>
          <a:ln>
            <a:noFill/>
          </a:ln>
          <a:extLst/>
        </p:spPr>
        <p:txBody>
          <a:bodyPr wrap="none" lIns="0" tIns="0" rIns="0" bIns="0" anchor="ctr">
            <a:prstTxWarp prst="textNoShape">
              <a:avLst/>
            </a:prstTxWarp>
          </a:bodyPr>
          <a:lstStyle/>
          <a:p>
            <a:pPr algn="ctr" eaLnBrk="0" hangingPunct="0">
              <a:defRPr/>
            </a:pPr>
            <a:r>
              <a:rPr lang="de-AT" b="1" dirty="0" smtClean="0">
                <a:solidFill>
                  <a:srgbClr val="3A4973"/>
                </a:solidFill>
                <a:latin typeface="Verdana" pitchFamily="-103" charset="0"/>
                <a:cs typeface="ＭＳ Ｐゴシック" pitchFamily="-103" charset="-128"/>
              </a:rPr>
              <a:t>Elektronischer</a:t>
            </a:r>
            <a:r>
              <a:rPr lang="de-AT" b="1" baseline="0" dirty="0" smtClean="0">
                <a:solidFill>
                  <a:srgbClr val="3A4973"/>
                </a:solidFill>
                <a:latin typeface="Verdana" pitchFamily="-103" charset="0"/>
                <a:cs typeface="ＭＳ Ｐゴシック" pitchFamily="-103" charset="-128"/>
              </a:rPr>
              <a:t> Wertpapierhandel und Bankgeschäfte</a:t>
            </a:r>
            <a:endParaRPr lang="de-AT" b="1" dirty="0">
              <a:solidFill>
                <a:srgbClr val="3A4973"/>
              </a:solidFill>
              <a:latin typeface="Verdana" pitchFamily="-103" charset="0"/>
              <a:cs typeface="ＭＳ Ｐゴシック" pitchFamily="-103" charset="-128"/>
            </a:endParaRPr>
          </a:p>
        </p:txBody>
      </p:sp>
      <p:sp>
        <p:nvSpPr>
          <p:cNvPr id="612359" name="Rectangle 7"/>
          <p:cNvSpPr>
            <a:spLocks noGrp="1" noChangeArrowheads="1"/>
          </p:cNvSpPr>
          <p:nvPr>
            <p:ph type="ctrTitle"/>
          </p:nvPr>
        </p:nvSpPr>
        <p:spPr>
          <a:xfrm>
            <a:off x="681039" y="1524000"/>
            <a:ext cx="7645399" cy="1143000"/>
          </a:xfrm>
        </p:spPr>
        <p:txBody>
          <a:bodyPr/>
          <a:lstStyle>
            <a:lvl1pPr algn="l">
              <a:defRPr sz="4000"/>
            </a:lvl1pPr>
          </a:lstStyle>
          <a:p>
            <a:pPr lvl="0"/>
            <a:r>
              <a:rPr lang="de-DE" noProof="0" dirty="0" smtClean="0"/>
              <a:t>Mastertitelformat bearbeiten</a:t>
            </a:r>
          </a:p>
        </p:txBody>
      </p:sp>
      <p:sp>
        <p:nvSpPr>
          <p:cNvPr id="7" name="Text Box 1029"/>
          <p:cNvSpPr txBox="1">
            <a:spLocks noChangeArrowheads="1"/>
          </p:cNvSpPr>
          <p:nvPr userDrawn="1"/>
        </p:nvSpPr>
        <p:spPr bwMode="blackWhite">
          <a:xfrm>
            <a:off x="8410575" y="6477000"/>
            <a:ext cx="5016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lgn="r">
              <a:spcBef>
                <a:spcPct val="20000"/>
              </a:spcBef>
              <a:spcAft>
                <a:spcPct val="20000"/>
              </a:spcAft>
              <a:buSzPct val="90000"/>
              <a:defRPr/>
            </a:pPr>
            <a:fld id="{25DFA0F4-D38C-D24D-80A6-EFB2EB7128F6}" type="slidenum">
              <a:rPr lang="de-AT" sz="1200">
                <a:solidFill>
                  <a:srgbClr val="4D4D4D"/>
                </a:solidFill>
                <a:latin typeface="Verdana" pitchFamily="-103" charset="0"/>
                <a:cs typeface="ＭＳ Ｐゴシック" pitchFamily="-103" charset="-128"/>
              </a:rPr>
              <a:pPr algn="r">
                <a:spcBef>
                  <a:spcPct val="20000"/>
                </a:spcBef>
                <a:spcAft>
                  <a:spcPct val="20000"/>
                </a:spcAft>
                <a:buSzPct val="90000"/>
                <a:defRPr/>
              </a:pPr>
              <a:t>‹Nr.›</a:t>
            </a:fld>
            <a:endParaRPr lang="de-AT" sz="1200" dirty="0">
              <a:solidFill>
                <a:srgbClr val="4D4D4D"/>
              </a:solidFill>
              <a:latin typeface="Verdana" pitchFamily="-103" charset="0"/>
              <a:cs typeface="ＭＳ Ｐゴシック" pitchFamily="-103" charset="-128"/>
            </a:endParaRPr>
          </a:p>
        </p:txBody>
      </p:sp>
      <p:sp>
        <p:nvSpPr>
          <p:cNvPr id="8" name="Inhaltsplatzhalter 8"/>
          <p:cNvSpPr>
            <a:spLocks noGrp="1"/>
          </p:cNvSpPr>
          <p:nvPr>
            <p:ph sz="quarter" idx="10"/>
          </p:nvPr>
        </p:nvSpPr>
        <p:spPr>
          <a:xfrm>
            <a:off x="762000" y="2819400"/>
            <a:ext cx="7620000" cy="3276600"/>
          </a:xfrm>
        </p:spPr>
        <p:txBody>
          <a:bodyPr/>
          <a:lstStyle>
            <a:lvl1pPr marL="180000" indent="-187200">
              <a:buSzPct val="120000"/>
              <a:buFont typeface="Arial"/>
              <a:buChar char="•"/>
              <a:defRPr/>
            </a:lvl1pPr>
            <a:lvl2pPr marL="0" indent="0" algn="ctr">
              <a:buClrTx/>
              <a:buSzPct val="100000"/>
              <a:defRPr>
                <a:solidFill>
                  <a:schemeClr val="bg1">
                    <a:lumMod val="50000"/>
                  </a:schemeClr>
                </a:solidFill>
              </a:defRPr>
            </a:lvl2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
        <p:nvSpPr>
          <p:cNvPr id="9" name="Text Box 4"/>
          <p:cNvSpPr txBox="1">
            <a:spLocks noChangeArrowheads="1"/>
          </p:cNvSpPr>
          <p:nvPr userDrawn="1"/>
        </p:nvSpPr>
        <p:spPr bwMode="blackWhite">
          <a:xfrm>
            <a:off x="334963" y="6467475"/>
            <a:ext cx="1097892" cy="184666"/>
          </a:xfrm>
          <a:prstGeom prst="rect">
            <a:avLst/>
          </a:prstGeom>
          <a:noFill/>
          <a:ln w="9525" algn="ctr">
            <a:noFill/>
            <a:miter lim="800000"/>
            <a:headEnd/>
            <a:tailEnd/>
          </a:ln>
          <a:effectLst/>
        </p:spPr>
        <p:txBody>
          <a:bodyPr wrap="none" lIns="63500" tIns="0" rIns="64800" bIns="0">
            <a:prstTxWarp prst="textNoShape">
              <a:avLst/>
            </a:prstTxWarp>
            <a:spAutoFit/>
          </a:bodyPr>
          <a:lstStyle/>
          <a:p>
            <a:pPr>
              <a:spcBef>
                <a:spcPct val="20000"/>
              </a:spcBef>
              <a:spcAft>
                <a:spcPct val="20000"/>
              </a:spcAft>
              <a:buSzPct val="90000"/>
              <a:defRPr/>
            </a:pPr>
            <a:r>
              <a:rPr lang="de-AT" sz="1200" cap="small" dirty="0" smtClean="0">
                <a:solidFill>
                  <a:srgbClr val="4D4D4D"/>
                </a:solidFill>
                <a:latin typeface="Verdana" pitchFamily="-103" charset="0"/>
                <a:cs typeface="ＭＳ Ｐゴシック" pitchFamily="-103" charset="-128"/>
              </a:rPr>
              <a:t>WS</a:t>
            </a:r>
            <a:r>
              <a:rPr lang="de-AT" sz="1200" cap="small" baseline="0" dirty="0" smtClean="0">
                <a:solidFill>
                  <a:srgbClr val="4D4D4D"/>
                </a:solidFill>
                <a:latin typeface="Verdana" pitchFamily="-103" charset="0"/>
                <a:cs typeface="ＭＳ Ｐゴシック" pitchFamily="-103" charset="-128"/>
              </a:rPr>
              <a:t> </a:t>
            </a:r>
            <a:r>
              <a:rPr lang="de-AT" sz="1200" cap="small" baseline="0" dirty="0" smtClean="0">
                <a:solidFill>
                  <a:srgbClr val="4D4D4D"/>
                </a:solidFill>
                <a:latin typeface="Verdana" pitchFamily="-103" charset="0"/>
                <a:cs typeface="ＭＳ Ｐゴシック" pitchFamily="-103" charset="-128"/>
              </a:rPr>
              <a:t>2016/17</a:t>
            </a:r>
            <a:endParaRPr lang="de-AT" sz="1200" cap="small" dirty="0">
              <a:solidFill>
                <a:srgbClr val="4D4D4D"/>
              </a:solidFill>
              <a:latin typeface="Verdana" pitchFamily="-103" charset="0"/>
              <a:cs typeface="ＭＳ Ｐゴシック" pitchFamily="-103" charset="-128"/>
            </a:endParaRPr>
          </a:p>
        </p:txBody>
      </p:sp>
    </p:spTree>
  </p:cSld>
  <p:clrMapOvr>
    <a:masterClrMapping/>
  </p:clrMapOvr>
  <p:hf hdr="0" dt="0"/>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5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143001" y="1676400"/>
            <a:ext cx="6858000" cy="1752600"/>
          </a:xfrm>
        </p:spPr>
        <p:txBody>
          <a:bodyPr/>
          <a:lstStyle>
            <a:lvl1pPr algn="ctr">
              <a:defRPr i="1"/>
            </a:lvl1pPr>
          </a:lstStyle>
          <a:p>
            <a:r>
              <a:rPr lang="de-AT" dirty="0" smtClean="0"/>
              <a:t>Mastertitelformat bearbeiten</a:t>
            </a:r>
            <a:endParaRPr lang="de-DE"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762000" y="990600"/>
            <a:ext cx="7620000" cy="5205413"/>
          </a:xfrm>
        </p:spPr>
        <p:txBody>
          <a:bodyPr/>
          <a:lstStyle>
            <a:lvl1pPr marL="0" indent="0">
              <a:defRPr/>
            </a:lvl1pPr>
            <a:lvl5pPr algn="r">
              <a:buFontTx/>
              <a:buNone/>
              <a:defRPr sz="12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userDrawn="1">
  <p:cSld name="2_Titelfolie">
    <p:spTree>
      <p:nvGrpSpPr>
        <p:cNvPr id="1" name=""/>
        <p:cNvGrpSpPr/>
        <p:nvPr/>
      </p:nvGrpSpPr>
      <p:grpSpPr>
        <a:xfrm>
          <a:off x="0" y="0"/>
          <a:ext cx="0" cy="0"/>
          <a:chOff x="0" y="0"/>
          <a:chExt cx="0" cy="0"/>
        </a:xfrm>
      </p:grpSpPr>
      <p:sp>
        <p:nvSpPr>
          <p:cNvPr id="3" name="Rectangle 1026"/>
          <p:cNvSpPr>
            <a:spLocks noChangeArrowheads="1"/>
          </p:cNvSpPr>
          <p:nvPr/>
        </p:nvSpPr>
        <p:spPr bwMode="blackWhite">
          <a:xfrm>
            <a:off x="-325438" y="854075"/>
            <a:ext cx="9629776" cy="428625"/>
          </a:xfrm>
          <a:prstGeom prst="rect">
            <a:avLst/>
          </a:prstGeom>
          <a:solidFill>
            <a:srgbClr val="EAEAEA"/>
          </a:solidFill>
          <a:ln w="9525">
            <a:noFill/>
            <a:miter lim="800000"/>
            <a:headEnd/>
            <a:tailEnd/>
          </a:ln>
        </p:spPr>
        <p:txBody>
          <a:bodyPr wrap="none" lIns="63500" tIns="0" rIns="64800" bIns="0" anchor="ctr">
            <a:prstTxWarp prst="textNoShape">
              <a:avLst/>
            </a:prstTxWarp>
          </a:bodyPr>
          <a:lstStyle/>
          <a:p>
            <a:pPr eaLnBrk="1" hangingPunct="1">
              <a:spcBef>
                <a:spcPct val="20000"/>
              </a:spcBef>
              <a:spcAft>
                <a:spcPct val="20000"/>
              </a:spcAft>
              <a:buSzPct val="90000"/>
              <a:defRPr/>
            </a:pPr>
            <a:endParaRPr lang="de-AT" sz="2000" b="1">
              <a:solidFill>
                <a:schemeClr val="bg2"/>
              </a:solidFill>
              <a:latin typeface="Arial" pitchFamily="-83" charset="0"/>
              <a:ea typeface="Arial" pitchFamily="-83" charset="0"/>
              <a:cs typeface="Arial" pitchFamily="-83" charset="0"/>
            </a:endParaRPr>
          </a:p>
        </p:txBody>
      </p:sp>
      <p:sp>
        <p:nvSpPr>
          <p:cNvPr id="4" name="Text Box 1029"/>
          <p:cNvSpPr txBox="1">
            <a:spLocks noChangeArrowheads="1"/>
          </p:cNvSpPr>
          <p:nvPr/>
        </p:nvSpPr>
        <p:spPr bwMode="blackWhite">
          <a:xfrm>
            <a:off x="9380538" y="6562725"/>
            <a:ext cx="5016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lgn="r" eaLnBrk="1" hangingPunct="1">
              <a:spcBef>
                <a:spcPct val="20000"/>
              </a:spcBef>
              <a:spcAft>
                <a:spcPct val="20000"/>
              </a:spcAft>
              <a:buSzPct val="90000"/>
              <a:defRPr/>
            </a:pPr>
            <a:fld id="{67DF025A-A14E-A244-8564-C16124C124BB}" type="slidenum">
              <a:rPr lang="de-AT" sz="1200">
                <a:solidFill>
                  <a:srgbClr val="4D4D4D"/>
                </a:solidFill>
                <a:latin typeface="Verdana" pitchFamily="-83" charset="0"/>
                <a:ea typeface="Arial" pitchFamily="-83" charset="0"/>
                <a:cs typeface="Arial" pitchFamily="-83" charset="0"/>
              </a:rPr>
              <a:pPr algn="r" eaLnBrk="1" hangingPunct="1">
                <a:spcBef>
                  <a:spcPct val="20000"/>
                </a:spcBef>
                <a:spcAft>
                  <a:spcPct val="20000"/>
                </a:spcAft>
                <a:buSzPct val="90000"/>
                <a:defRPr/>
              </a:pPr>
              <a:t>‹Nr.›</a:t>
            </a:fld>
            <a:endParaRPr lang="de-AT" sz="1200">
              <a:solidFill>
                <a:srgbClr val="4D4D4D"/>
              </a:solidFill>
              <a:latin typeface="Verdana" pitchFamily="-83" charset="0"/>
              <a:ea typeface="Arial" pitchFamily="-83" charset="0"/>
              <a:cs typeface="Arial" pitchFamily="-83" charset="0"/>
            </a:endParaRPr>
          </a:p>
        </p:txBody>
      </p:sp>
      <p:sp>
        <p:nvSpPr>
          <p:cNvPr id="5" name="TB4_Section_header"/>
          <p:cNvSpPr txBox="1">
            <a:spLocks noChangeArrowheads="1"/>
          </p:cNvSpPr>
          <p:nvPr/>
        </p:nvSpPr>
        <p:spPr bwMode="auto">
          <a:xfrm>
            <a:off x="392113" y="862013"/>
            <a:ext cx="8358187" cy="420687"/>
          </a:xfrm>
          <a:prstGeom prst="rect">
            <a:avLst/>
          </a:prstGeom>
          <a:noFill/>
          <a:ln w="9525">
            <a:noFill/>
            <a:miter lim="800000"/>
            <a:headEnd/>
            <a:tailEnd/>
          </a:ln>
        </p:spPr>
        <p:txBody>
          <a:bodyPr wrap="none" lIns="0" tIns="0" rIns="0" bIns="0" anchor="ctr">
            <a:prstTxWarp prst="textNoShape">
              <a:avLst/>
            </a:prstTxWarp>
          </a:bodyPr>
          <a:lstStyle/>
          <a:p>
            <a:pPr algn="ctr">
              <a:defRPr/>
            </a:pPr>
            <a:r>
              <a:rPr lang="de-AT" sz="2000" b="1">
                <a:solidFill>
                  <a:srgbClr val="3A4973"/>
                </a:solidFill>
                <a:latin typeface="Verdana" pitchFamily="-83" charset="0"/>
                <a:ea typeface="Arial" pitchFamily="-83" charset="0"/>
                <a:cs typeface="Arial" pitchFamily="-83" charset="0"/>
              </a:rPr>
              <a:t>Elektronischer Wertpapierhandel und Bankgeschäfte</a:t>
            </a:r>
          </a:p>
        </p:txBody>
      </p:sp>
      <p:sp>
        <p:nvSpPr>
          <p:cNvPr id="124935" name="Rectangle 7"/>
          <p:cNvSpPr>
            <a:spLocks noGrp="1" noChangeArrowheads="1"/>
          </p:cNvSpPr>
          <p:nvPr>
            <p:ph type="ctrTitle"/>
          </p:nvPr>
        </p:nvSpPr>
        <p:spPr>
          <a:xfrm>
            <a:off x="762000" y="1981200"/>
            <a:ext cx="7620000" cy="1727200"/>
          </a:xfrm>
        </p:spPr>
        <p:txBody>
          <a:bodyPr/>
          <a:lstStyle>
            <a:lvl1pPr algn="l">
              <a:defRPr sz="3600"/>
            </a:lvl1pPr>
          </a:lstStyle>
          <a:p>
            <a:r>
              <a:rPr lang="de-DE" dirty="0"/>
              <a:t>Mastertitelformat bearbeiten</a:t>
            </a:r>
          </a:p>
        </p:txBody>
      </p:sp>
    </p:spTree>
  </p:cSld>
  <p:clrMapOvr>
    <a:masterClrMapping/>
  </p:clrMapOvr>
  <p:hf hdr="0" dt="0"/>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535113"/>
            <a:ext cx="8229600" cy="639762"/>
          </a:xfrm>
        </p:spPr>
        <p:txBody>
          <a:bodyPr anchor="ctr"/>
          <a:lstStyle>
            <a:lvl1pPr marL="0" indent="0" algn="l">
              <a:lnSpc>
                <a:spcPct val="100000"/>
              </a:lnSpc>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dirty="0"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9" name="Titel 8"/>
          <p:cNvSpPr>
            <a:spLocks noGrp="1"/>
          </p:cNvSpPr>
          <p:nvPr>
            <p:ph type="title"/>
          </p:nvPr>
        </p:nvSpPr>
        <p:spPr/>
        <p:txBody>
          <a:bodyPr/>
          <a:lstStyle/>
          <a:p>
            <a:r>
              <a:rPr lang="de-AT" smtClean="0"/>
              <a:t>Mastertitelformat bearbeiten</a:t>
            </a:r>
            <a:endParaRPr lang="de-D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Literatur+link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Mastertitelformat bearbeiten</a:t>
            </a:r>
            <a:endParaRPr lang="de-DE" dirty="0"/>
          </a:p>
        </p:txBody>
      </p:sp>
      <p:sp>
        <p:nvSpPr>
          <p:cNvPr id="3" name="Inhaltsplatzhalter 2"/>
          <p:cNvSpPr>
            <a:spLocks noGrp="1"/>
          </p:cNvSpPr>
          <p:nvPr>
            <p:ph idx="1"/>
          </p:nvPr>
        </p:nvSpPr>
        <p:spPr>
          <a:xfrm>
            <a:off x="393700" y="1371600"/>
            <a:ext cx="8356600" cy="4723200"/>
          </a:xfrm>
        </p:spPr>
        <p:txBody>
          <a:bodyPr/>
          <a:lstStyle>
            <a:lvl1pPr>
              <a:defRPr sz="1800"/>
            </a:lvl1pPr>
            <a:lvl2pPr>
              <a:spcAft>
                <a:spcPts val="0"/>
              </a:spcAft>
              <a:defRPr sz="1800"/>
            </a:lvl2pPr>
            <a:lvl3pPr>
              <a:defRPr sz="1800"/>
            </a:lvl3pPr>
            <a:lvl4pPr>
              <a:defRPr sz="1800"/>
            </a:lvl4pPr>
            <a:lvl5pPr>
              <a:defRPr sz="1800"/>
            </a:lvl5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Zwischentitel_EB2_einzeilig">
    <p:spTree>
      <p:nvGrpSpPr>
        <p:cNvPr id="1" name=""/>
        <p:cNvGrpSpPr/>
        <p:nvPr/>
      </p:nvGrpSpPr>
      <p:grpSpPr>
        <a:xfrm>
          <a:off x="0" y="0"/>
          <a:ext cx="0" cy="0"/>
          <a:chOff x="0" y="0"/>
          <a:chExt cx="0" cy="0"/>
        </a:xfrm>
      </p:grpSpPr>
      <p:sp>
        <p:nvSpPr>
          <p:cNvPr id="4" name="Titel 3"/>
          <p:cNvSpPr>
            <a:spLocks noGrp="1"/>
          </p:cNvSpPr>
          <p:nvPr>
            <p:ph type="title"/>
          </p:nvPr>
        </p:nvSpPr>
        <p:spPr>
          <a:xfrm>
            <a:off x="990601" y="1905000"/>
            <a:ext cx="7162800" cy="1897200"/>
          </a:xfrm>
        </p:spPr>
        <p:txBody>
          <a:bodyPr/>
          <a:lstStyle>
            <a:lvl1pPr algn="ctr">
              <a:defRPr sz="3200"/>
            </a:lvl1pPr>
          </a:lstStyle>
          <a:p>
            <a:r>
              <a:rPr lang="de-AT" dirty="0" smtClean="0"/>
              <a:t>Mastertitelformat bearbeiten</a:t>
            </a:r>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Zwischentitel_EB2_einzeilig_link">
    <p:spTree>
      <p:nvGrpSpPr>
        <p:cNvPr id="1" name=""/>
        <p:cNvGrpSpPr/>
        <p:nvPr/>
      </p:nvGrpSpPr>
      <p:grpSpPr>
        <a:xfrm>
          <a:off x="0" y="0"/>
          <a:ext cx="0" cy="0"/>
          <a:chOff x="0" y="0"/>
          <a:chExt cx="0" cy="0"/>
        </a:xfrm>
      </p:grpSpPr>
      <p:sp>
        <p:nvSpPr>
          <p:cNvPr id="4" name="Titel 3"/>
          <p:cNvSpPr>
            <a:spLocks noGrp="1"/>
          </p:cNvSpPr>
          <p:nvPr>
            <p:ph type="title"/>
          </p:nvPr>
        </p:nvSpPr>
        <p:spPr>
          <a:xfrm>
            <a:off x="990601" y="1905000"/>
            <a:ext cx="7162800" cy="1897200"/>
          </a:xfrm>
        </p:spPr>
        <p:txBody>
          <a:bodyPr/>
          <a:lstStyle>
            <a:lvl1pPr algn="ctr">
              <a:defRPr sz="3200"/>
            </a:lvl1pPr>
          </a:lstStyle>
          <a:p>
            <a:r>
              <a:rPr lang="de-AT" dirty="0" smtClean="0"/>
              <a:t>Mastertitelformat bearbeiten</a:t>
            </a:r>
            <a:endParaRPr lang="de-DE" dirty="0"/>
          </a:p>
        </p:txBody>
      </p:sp>
      <p:sp>
        <p:nvSpPr>
          <p:cNvPr id="3" name="Inhaltsplatzhalter 8"/>
          <p:cNvSpPr>
            <a:spLocks noGrp="1"/>
          </p:cNvSpPr>
          <p:nvPr>
            <p:ph sz="quarter" idx="10"/>
          </p:nvPr>
        </p:nvSpPr>
        <p:spPr>
          <a:xfrm>
            <a:off x="762000" y="4800600"/>
            <a:ext cx="7620000" cy="1066800"/>
          </a:xfrm>
        </p:spPr>
        <p:txBody>
          <a:bodyPr/>
          <a:lstStyle>
            <a:lvl2pPr marL="0" indent="0" algn="ctr">
              <a:buClrTx/>
              <a:buSzPct val="100000"/>
              <a:defRPr>
                <a:solidFill>
                  <a:schemeClr val="bg1">
                    <a:lumMod val="50000"/>
                  </a:schemeClr>
                </a:solidFill>
              </a:defRPr>
            </a:lvl2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Zwischentitel_EB2_zweizeilig">
    <p:spTree>
      <p:nvGrpSpPr>
        <p:cNvPr id="1" name=""/>
        <p:cNvGrpSpPr/>
        <p:nvPr/>
      </p:nvGrpSpPr>
      <p:grpSpPr>
        <a:xfrm>
          <a:off x="0" y="0"/>
          <a:ext cx="0" cy="0"/>
          <a:chOff x="0" y="0"/>
          <a:chExt cx="0" cy="0"/>
        </a:xfrm>
      </p:grpSpPr>
      <p:sp>
        <p:nvSpPr>
          <p:cNvPr id="4" name="Titel 3"/>
          <p:cNvSpPr>
            <a:spLocks noGrp="1"/>
          </p:cNvSpPr>
          <p:nvPr>
            <p:ph type="title"/>
          </p:nvPr>
        </p:nvSpPr>
        <p:spPr>
          <a:xfrm>
            <a:off x="990601" y="1904400"/>
            <a:ext cx="7162800" cy="1897200"/>
          </a:xfrm>
        </p:spPr>
        <p:txBody>
          <a:bodyPr/>
          <a:lstStyle>
            <a:lvl1pPr algn="ctr">
              <a:defRPr sz="3200"/>
            </a:lvl1pPr>
          </a:lstStyle>
          <a:p>
            <a:r>
              <a:rPr lang="de-AT" dirty="0" smtClean="0"/>
              <a:t>Mastertitelformat bearbeiten</a:t>
            </a:r>
            <a:endParaRPr lang="de-DE" dirty="0"/>
          </a:p>
        </p:txBody>
      </p:sp>
      <p:sp>
        <p:nvSpPr>
          <p:cNvPr id="5" name="Rectangle 5"/>
          <p:cNvSpPr>
            <a:spLocks noGrp="1" noChangeArrowheads="1"/>
          </p:cNvSpPr>
          <p:nvPr>
            <p:ph type="subTitle" idx="1"/>
          </p:nvPr>
        </p:nvSpPr>
        <p:spPr>
          <a:xfrm>
            <a:off x="990600" y="3873500"/>
            <a:ext cx="7162800" cy="1993900"/>
          </a:xfrm>
        </p:spPr>
        <p:txBody>
          <a:bodyPr/>
          <a:lstStyle>
            <a:lvl1pPr marL="0" indent="0" algn="ctr">
              <a:defRPr sz="2800">
                <a:solidFill>
                  <a:schemeClr val="tx1"/>
                </a:solidFill>
              </a:defRPr>
            </a:lvl1pPr>
          </a:lstStyle>
          <a:p>
            <a:pPr lvl="0"/>
            <a:r>
              <a:rPr lang="de-DE" noProof="0" dirty="0" smtClean="0"/>
              <a:t>Master-Untertitelformat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Klassis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Mastertitelformat bearbeiten</a:t>
            </a:r>
            <a:endParaRPr lang="de-DE" dirty="0"/>
          </a:p>
        </p:txBody>
      </p:sp>
      <p:sp>
        <p:nvSpPr>
          <p:cNvPr id="3" name="Inhaltsplatzhalter 2"/>
          <p:cNvSpPr>
            <a:spLocks noGrp="1"/>
          </p:cNvSpPr>
          <p:nvPr>
            <p:ph idx="1"/>
          </p:nvPr>
        </p:nvSpPr>
        <p:spPr>
          <a:xfrm>
            <a:off x="393700" y="1506538"/>
            <a:ext cx="8356600" cy="4723200"/>
          </a:xfrm>
        </p:spPr>
        <p:txBody>
          <a:body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a:p>
            <a:pPr lvl="4"/>
            <a:r>
              <a:rPr lang="de-AT" dirty="0" smtClean="0"/>
              <a:t>Fünfte Ebene</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50" Type="http://schemas.openxmlformats.org/officeDocument/2006/relationships/slideLayout" Target="../slideLayouts/slideLayout50.xml"/><Relationship Id="rId51" Type="http://schemas.openxmlformats.org/officeDocument/2006/relationships/slideLayout" Target="../slideLayouts/slideLayout51.xml"/><Relationship Id="rId52" Type="http://schemas.openxmlformats.org/officeDocument/2006/relationships/slideLayout" Target="../slideLayouts/slideLayout52.xml"/><Relationship Id="rId53" Type="http://schemas.openxmlformats.org/officeDocument/2006/relationships/slideLayout" Target="../slideLayouts/slideLayout53.xml"/><Relationship Id="rId54" Type="http://schemas.openxmlformats.org/officeDocument/2006/relationships/slideLayout" Target="../slideLayouts/slideLayout54.xml"/><Relationship Id="rId55" Type="http://schemas.openxmlformats.org/officeDocument/2006/relationships/theme" Target="../theme/theme1.xml"/><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slideLayout" Target="../slideLayouts/slideLayout45.xml"/><Relationship Id="rId46" Type="http://schemas.openxmlformats.org/officeDocument/2006/relationships/slideLayout" Target="../slideLayouts/slideLayout46.xml"/><Relationship Id="rId47" Type="http://schemas.openxmlformats.org/officeDocument/2006/relationships/slideLayout" Target="../slideLayouts/slideLayout47.xml"/><Relationship Id="rId48" Type="http://schemas.openxmlformats.org/officeDocument/2006/relationships/slideLayout" Target="../slideLayouts/slideLayout48.xml"/><Relationship Id="rId49" Type="http://schemas.openxmlformats.org/officeDocument/2006/relationships/slideLayout" Target="../slideLayouts/slideLayout4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blackWhite">
          <a:xfrm>
            <a:off x="-307975" y="176213"/>
            <a:ext cx="9629775" cy="284162"/>
          </a:xfrm>
          <a:prstGeom prst="rect">
            <a:avLst/>
          </a:prstGeom>
          <a:solidFill>
            <a:srgbClr val="EAEAEA"/>
          </a:solidFill>
          <a:ln w="9525">
            <a:noFill/>
            <a:miter lim="800000"/>
            <a:headEnd/>
            <a:tailEnd/>
          </a:ln>
        </p:spPr>
        <p:txBody>
          <a:bodyPr wrap="none" lIns="63500" tIns="0" rIns="64800" bIns="0" anchor="ctr">
            <a:prstTxWarp prst="textNoShape">
              <a:avLst/>
            </a:prstTxWarp>
          </a:bodyPr>
          <a:lstStyle/>
          <a:p>
            <a:pPr>
              <a:spcBef>
                <a:spcPct val="20000"/>
              </a:spcBef>
              <a:spcAft>
                <a:spcPct val="20000"/>
              </a:spcAft>
              <a:buSzPct val="90000"/>
              <a:defRPr/>
            </a:pPr>
            <a:endParaRPr lang="de-AT">
              <a:latin typeface="Arial" pitchFamily="-103" charset="0"/>
              <a:cs typeface="ＭＳ Ｐゴシック" pitchFamily="-103" charset="-128"/>
            </a:endParaRPr>
          </a:p>
        </p:txBody>
      </p:sp>
      <p:sp>
        <p:nvSpPr>
          <p:cNvPr id="1027" name="Rectangle 5"/>
          <p:cNvSpPr>
            <a:spLocks noGrp="1" noChangeArrowheads="1"/>
          </p:cNvSpPr>
          <p:nvPr>
            <p:ph type="body" idx="1"/>
          </p:nvPr>
        </p:nvSpPr>
        <p:spPr bwMode="auto">
          <a:xfrm>
            <a:off x="393700" y="1524000"/>
            <a:ext cx="8356600" cy="4724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AT" dirty="0"/>
              <a:t>Mastertextformat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501765" name="Text Box 1029"/>
          <p:cNvSpPr txBox="1">
            <a:spLocks noChangeArrowheads="1"/>
          </p:cNvSpPr>
          <p:nvPr/>
        </p:nvSpPr>
        <p:spPr bwMode="blackWhite">
          <a:xfrm>
            <a:off x="8410575" y="6477000"/>
            <a:ext cx="501650" cy="219075"/>
          </a:xfrm>
          <a:prstGeom prst="rect">
            <a:avLst/>
          </a:prstGeom>
          <a:noFill/>
          <a:ln w="9525" algn="ctr">
            <a:noFill/>
            <a:miter lim="800000"/>
            <a:headEnd/>
            <a:tailEnd/>
          </a:ln>
          <a:effectLst/>
        </p:spPr>
        <p:txBody>
          <a:bodyPr wrap="none" lIns="63500" tIns="0" rIns="64800" bIns="0">
            <a:prstTxWarp prst="textNoShape">
              <a:avLst/>
            </a:prstTxWarp>
            <a:spAutoFit/>
          </a:bodyPr>
          <a:lstStyle/>
          <a:p>
            <a:pPr algn="r">
              <a:spcBef>
                <a:spcPct val="20000"/>
              </a:spcBef>
              <a:spcAft>
                <a:spcPct val="20000"/>
              </a:spcAft>
              <a:buSzPct val="90000"/>
              <a:defRPr/>
            </a:pPr>
            <a:fld id="{25DFA0F4-D38C-D24D-80A6-EFB2EB7128F6}" type="slidenum">
              <a:rPr lang="de-AT" sz="1200">
                <a:solidFill>
                  <a:srgbClr val="4D4D4D"/>
                </a:solidFill>
                <a:latin typeface="Verdana" pitchFamily="-103" charset="0"/>
                <a:cs typeface="ＭＳ Ｐゴシック" pitchFamily="-103" charset="-128"/>
              </a:rPr>
              <a:pPr algn="r">
                <a:spcBef>
                  <a:spcPct val="20000"/>
                </a:spcBef>
                <a:spcAft>
                  <a:spcPct val="20000"/>
                </a:spcAft>
                <a:buSzPct val="90000"/>
                <a:defRPr/>
              </a:pPr>
              <a:t>‹Nr.›</a:t>
            </a:fld>
            <a:endParaRPr lang="de-AT" sz="1200" dirty="0">
              <a:solidFill>
                <a:srgbClr val="4D4D4D"/>
              </a:solidFill>
              <a:latin typeface="Verdana" pitchFamily="-103" charset="0"/>
              <a:cs typeface="ＭＳ Ｐゴシック" pitchFamily="-103" charset="-128"/>
            </a:endParaRPr>
          </a:p>
        </p:txBody>
      </p:sp>
      <p:sp>
        <p:nvSpPr>
          <p:cNvPr id="501766" name="TB4_Section_header"/>
          <p:cNvSpPr txBox="1">
            <a:spLocks noChangeArrowheads="1"/>
          </p:cNvSpPr>
          <p:nvPr/>
        </p:nvSpPr>
        <p:spPr bwMode="auto">
          <a:xfrm>
            <a:off x="371475" y="176213"/>
            <a:ext cx="6551613" cy="284162"/>
          </a:xfrm>
          <a:prstGeom prst="rect">
            <a:avLst/>
          </a:prstGeom>
          <a:noFill/>
          <a:ln w="9525">
            <a:noFill/>
            <a:miter lim="800000"/>
            <a:headEnd/>
            <a:tailEnd/>
          </a:ln>
        </p:spPr>
        <p:txBody>
          <a:bodyPr wrap="none" lIns="0" tIns="0" rIns="0" bIns="0" anchor="b">
            <a:prstTxWarp prst="textNoShape">
              <a:avLst/>
            </a:prstTxWarp>
          </a:bodyPr>
          <a:lstStyle/>
          <a:p>
            <a:pPr eaLnBrk="0" hangingPunct="0"/>
            <a:r>
              <a:rPr lang="de-AT" b="1" i="1" dirty="0" smtClean="0">
                <a:solidFill>
                  <a:schemeClr val="tx1"/>
                </a:solidFill>
                <a:latin typeface="Arial" pitchFamily="-84" charset="0"/>
                <a:cs typeface="ＭＳ Ｐゴシック" pitchFamily="-84" charset="-128"/>
              </a:rPr>
              <a:t>Elektronischer Wertpapierhandel und Bankgeschäfte</a:t>
            </a:r>
            <a:endParaRPr lang="de-AT" b="1" i="1" dirty="0">
              <a:solidFill>
                <a:schemeClr val="tx1"/>
              </a:solidFill>
              <a:latin typeface="Arial" pitchFamily="-84" charset="0"/>
              <a:cs typeface="ＭＳ Ｐゴシック" pitchFamily="-84" charset="-128"/>
            </a:endParaRPr>
          </a:p>
        </p:txBody>
      </p:sp>
      <p:sp>
        <p:nvSpPr>
          <p:cNvPr id="1030" name="Rectangle 7"/>
          <p:cNvSpPr>
            <a:spLocks noGrp="1" noChangeArrowheads="1"/>
          </p:cNvSpPr>
          <p:nvPr>
            <p:ph type="title"/>
          </p:nvPr>
        </p:nvSpPr>
        <p:spPr bwMode="auto">
          <a:xfrm>
            <a:off x="296863" y="609600"/>
            <a:ext cx="8664575" cy="6857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a:t>Mastertitelformat bearbeiten</a:t>
            </a:r>
          </a:p>
        </p:txBody>
      </p:sp>
      <p:sp>
        <p:nvSpPr>
          <p:cNvPr id="406532" name="Text Box 4"/>
          <p:cNvSpPr txBox="1">
            <a:spLocks noChangeArrowheads="1"/>
          </p:cNvSpPr>
          <p:nvPr userDrawn="1"/>
        </p:nvSpPr>
        <p:spPr bwMode="blackWhite">
          <a:xfrm>
            <a:off x="334963" y="6467475"/>
            <a:ext cx="1097892" cy="184666"/>
          </a:xfrm>
          <a:prstGeom prst="rect">
            <a:avLst/>
          </a:prstGeom>
          <a:noFill/>
          <a:ln w="9525" algn="ctr">
            <a:noFill/>
            <a:miter lim="800000"/>
            <a:headEnd/>
            <a:tailEnd/>
          </a:ln>
          <a:effectLst/>
        </p:spPr>
        <p:txBody>
          <a:bodyPr wrap="none" lIns="63500" tIns="0" rIns="64800" bIns="0">
            <a:prstTxWarp prst="textNoShape">
              <a:avLst/>
            </a:prstTxWarp>
            <a:spAutoFit/>
          </a:bodyPr>
          <a:lstStyle/>
          <a:p>
            <a:pPr>
              <a:spcBef>
                <a:spcPct val="20000"/>
              </a:spcBef>
              <a:spcAft>
                <a:spcPct val="20000"/>
              </a:spcAft>
              <a:buSzPct val="90000"/>
              <a:defRPr/>
            </a:pPr>
            <a:r>
              <a:rPr lang="de-AT" sz="1200" cap="small" dirty="0" smtClean="0">
                <a:solidFill>
                  <a:srgbClr val="4D4D4D"/>
                </a:solidFill>
                <a:latin typeface="Verdana" pitchFamily="-103" charset="0"/>
                <a:cs typeface="ＭＳ Ｐゴシック" pitchFamily="-103" charset="-128"/>
              </a:rPr>
              <a:t>WS</a:t>
            </a:r>
            <a:r>
              <a:rPr lang="de-AT" sz="1200" cap="small" baseline="0" dirty="0" smtClean="0">
                <a:solidFill>
                  <a:srgbClr val="4D4D4D"/>
                </a:solidFill>
                <a:latin typeface="Verdana" pitchFamily="-103" charset="0"/>
                <a:cs typeface="ＭＳ Ｐゴシック" pitchFamily="-103" charset="-128"/>
              </a:rPr>
              <a:t> 2016/17</a:t>
            </a:r>
            <a:endParaRPr lang="de-AT" sz="1200" cap="small" dirty="0">
              <a:solidFill>
                <a:srgbClr val="4D4D4D"/>
              </a:solidFill>
              <a:latin typeface="Verdana" pitchFamily="-103" charset="0"/>
              <a:cs typeface="ＭＳ Ｐゴシック" pitchFamily="-103" charset="-128"/>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 r:id="rId17"/>
    <p:sldLayoutId r:id="rId18"/>
    <p:sldLayoutId r:id="rId19"/>
    <p:sldLayoutId r:id="rId20"/>
    <p:sldLayoutId r:id="rId21"/>
    <p:sldLayoutId r:id="rId22"/>
    <p:sldLayoutId r:id="rId23"/>
    <p:sldLayoutId r:id="rId24"/>
    <p:sldLayoutId r:id="rId25"/>
    <p:sldLayoutId r:id="rId26"/>
    <p:sldLayoutId r:id="rId27"/>
    <p:sldLayoutId r:id="rId28"/>
    <p:sldLayoutId r:id="rId29"/>
    <p:sldLayoutId r:id="rId30"/>
    <p:sldLayoutId r:id="rId31"/>
    <p:sldLayoutId r:id="rId32"/>
    <p:sldLayoutId r:id="rId33"/>
    <p:sldLayoutId r:id="rId34"/>
    <p:sldLayoutId r:id="rId35"/>
    <p:sldLayoutId r:id="rId36"/>
    <p:sldLayoutId r:id="rId37"/>
    <p:sldLayoutId r:id="rId38"/>
    <p:sldLayoutId r:id="rId39"/>
    <p:sldLayoutId r:id="rId40"/>
    <p:sldLayoutId r:id="rId41"/>
    <p:sldLayoutId r:id="rId42"/>
    <p:sldLayoutId r:id="rId43"/>
    <p:sldLayoutId r:id="rId44"/>
    <p:sldLayoutId r:id="rId45"/>
    <p:sldLayoutId r:id="rId46"/>
    <p:sldLayoutId r:id="rId47"/>
    <p:sldLayoutId r:id="rId48"/>
    <p:sldLayoutId r:id="rId49"/>
    <p:sldLayoutId r:id="rId50"/>
    <p:sldLayoutId r:id="rId51"/>
    <p:sldLayoutId r:id="rId52"/>
    <p:sldLayoutId r:id="rId53"/>
    <p:sldLayoutId r:id="rId54"/>
  </p:sldLayoutIdLst>
  <p:hf hdr="0" dt="0"/>
  <p:txStyles>
    <p:titleStyle>
      <a:lvl1pPr algn="l" rtl="0" eaLnBrk="0" fontAlgn="base" hangingPunct="0">
        <a:spcBef>
          <a:spcPct val="0"/>
        </a:spcBef>
        <a:spcAft>
          <a:spcPct val="0"/>
        </a:spcAft>
        <a:defRPr sz="2800" b="1">
          <a:solidFill>
            <a:srgbClr val="3A4972"/>
          </a:solidFill>
          <a:latin typeface="Arial"/>
          <a:ea typeface="+mj-ea"/>
          <a:cs typeface="Arial"/>
        </a:defRPr>
      </a:lvl1pPr>
      <a:lvl2pPr algn="l" rtl="0" eaLnBrk="0" fontAlgn="base" hangingPunct="0">
        <a:spcBef>
          <a:spcPct val="0"/>
        </a:spcBef>
        <a:spcAft>
          <a:spcPct val="0"/>
        </a:spcAft>
        <a:defRPr sz="2800" b="1">
          <a:solidFill>
            <a:schemeClr val="tx1"/>
          </a:solidFill>
          <a:latin typeface="Arial" pitchFamily="-103" charset="0"/>
          <a:ea typeface="ＭＳ Ｐゴシック" charset="0"/>
          <a:cs typeface="Arial" charset="0"/>
        </a:defRPr>
      </a:lvl2pPr>
      <a:lvl3pPr algn="l" rtl="0" eaLnBrk="0" fontAlgn="base" hangingPunct="0">
        <a:spcBef>
          <a:spcPct val="0"/>
        </a:spcBef>
        <a:spcAft>
          <a:spcPct val="0"/>
        </a:spcAft>
        <a:defRPr sz="2800" b="1">
          <a:solidFill>
            <a:schemeClr val="tx1"/>
          </a:solidFill>
          <a:latin typeface="Arial" pitchFamily="-103" charset="0"/>
          <a:ea typeface="ＭＳ Ｐゴシック" charset="0"/>
          <a:cs typeface="Arial" charset="0"/>
        </a:defRPr>
      </a:lvl3pPr>
      <a:lvl4pPr algn="l" rtl="0" eaLnBrk="0" fontAlgn="base" hangingPunct="0">
        <a:spcBef>
          <a:spcPct val="0"/>
        </a:spcBef>
        <a:spcAft>
          <a:spcPct val="0"/>
        </a:spcAft>
        <a:defRPr sz="2800" b="1">
          <a:solidFill>
            <a:schemeClr val="tx1"/>
          </a:solidFill>
          <a:latin typeface="Arial" pitchFamily="-103" charset="0"/>
          <a:ea typeface="ＭＳ Ｐゴシック" charset="0"/>
          <a:cs typeface="Arial" charset="0"/>
        </a:defRPr>
      </a:lvl4pPr>
      <a:lvl5pPr algn="l" rtl="0" eaLnBrk="0" fontAlgn="base" hangingPunct="0">
        <a:spcBef>
          <a:spcPct val="0"/>
        </a:spcBef>
        <a:spcAft>
          <a:spcPct val="0"/>
        </a:spcAft>
        <a:defRPr sz="2800" b="1">
          <a:solidFill>
            <a:schemeClr val="tx1"/>
          </a:solidFill>
          <a:latin typeface="Arial" pitchFamily="-103" charset="0"/>
          <a:ea typeface="ＭＳ Ｐゴシック" charset="0"/>
          <a:cs typeface="Arial" charset="0"/>
        </a:defRPr>
      </a:lvl5pPr>
      <a:lvl6pPr marL="457200" algn="l" rtl="0" eaLnBrk="0" fontAlgn="base" hangingPunct="0">
        <a:spcBef>
          <a:spcPct val="0"/>
        </a:spcBef>
        <a:spcAft>
          <a:spcPct val="0"/>
        </a:spcAft>
        <a:defRPr sz="2400" b="1">
          <a:solidFill>
            <a:schemeClr val="tx1"/>
          </a:solidFill>
          <a:latin typeface="Verdana" charset="0"/>
          <a:ea typeface="ＭＳ Ｐゴシック" charset="0"/>
          <a:cs typeface="Arial" charset="0"/>
        </a:defRPr>
      </a:lvl6pPr>
      <a:lvl7pPr marL="914400" algn="l" rtl="0" eaLnBrk="0" fontAlgn="base" hangingPunct="0">
        <a:spcBef>
          <a:spcPct val="0"/>
        </a:spcBef>
        <a:spcAft>
          <a:spcPct val="0"/>
        </a:spcAft>
        <a:defRPr sz="2400" b="1">
          <a:solidFill>
            <a:schemeClr val="tx1"/>
          </a:solidFill>
          <a:latin typeface="Verdana" charset="0"/>
          <a:ea typeface="ＭＳ Ｐゴシック" charset="0"/>
          <a:cs typeface="Arial" charset="0"/>
        </a:defRPr>
      </a:lvl7pPr>
      <a:lvl8pPr marL="1371600" algn="l" rtl="0" eaLnBrk="0" fontAlgn="base" hangingPunct="0">
        <a:spcBef>
          <a:spcPct val="0"/>
        </a:spcBef>
        <a:spcAft>
          <a:spcPct val="0"/>
        </a:spcAft>
        <a:defRPr sz="2400" b="1">
          <a:solidFill>
            <a:schemeClr val="tx1"/>
          </a:solidFill>
          <a:latin typeface="Verdana" charset="0"/>
          <a:ea typeface="ＭＳ Ｐゴシック" charset="0"/>
          <a:cs typeface="Arial" charset="0"/>
        </a:defRPr>
      </a:lvl8pPr>
      <a:lvl9pPr marL="1828800" algn="l" rtl="0" eaLnBrk="0" fontAlgn="base" hangingPunct="0">
        <a:spcBef>
          <a:spcPct val="0"/>
        </a:spcBef>
        <a:spcAft>
          <a:spcPct val="0"/>
        </a:spcAft>
        <a:defRPr sz="2400" b="1">
          <a:solidFill>
            <a:schemeClr val="tx1"/>
          </a:solidFill>
          <a:latin typeface="Verdana" charset="0"/>
          <a:ea typeface="ＭＳ Ｐゴシック" charset="0"/>
          <a:cs typeface="Arial" charset="0"/>
        </a:defRPr>
      </a:lvl9pPr>
    </p:titleStyle>
    <p:bodyStyle>
      <a:lvl1pPr marL="0" indent="0" algn="l" defTabSz="695325" rtl="0" eaLnBrk="0" fontAlgn="base" hangingPunct="0">
        <a:spcBef>
          <a:spcPct val="20000"/>
        </a:spcBef>
        <a:spcAft>
          <a:spcPct val="20000"/>
        </a:spcAft>
        <a:buSzPct val="90000"/>
        <a:buFontTx/>
        <a:buNone/>
        <a:defRPr sz="2400" b="1">
          <a:solidFill>
            <a:srgbClr val="080808"/>
          </a:solidFill>
          <a:latin typeface="Arial"/>
          <a:ea typeface="+mn-ea"/>
          <a:cs typeface="Arial"/>
        </a:defRPr>
      </a:lvl1pPr>
      <a:lvl2pPr marL="358775" indent="-357188" algn="l" defTabSz="695325" rtl="0" eaLnBrk="0" fontAlgn="base" hangingPunct="0">
        <a:spcBef>
          <a:spcPct val="0"/>
        </a:spcBef>
        <a:spcAft>
          <a:spcPct val="20000"/>
        </a:spcAft>
        <a:buClr>
          <a:schemeClr val="folHlink"/>
        </a:buClr>
        <a:buSzPct val="130000"/>
        <a:buFont typeface="Wingdings" pitchFamily="-84" charset="2"/>
        <a:buChar char="§"/>
        <a:defRPr sz="2400">
          <a:solidFill>
            <a:srgbClr val="080808"/>
          </a:solidFill>
          <a:latin typeface="Arial"/>
          <a:ea typeface="Arial" charset="0"/>
          <a:cs typeface="Arial"/>
        </a:defRPr>
      </a:lvl2pPr>
      <a:lvl3pPr marL="723900" indent="-363538" algn="l" defTabSz="695325" rtl="0" eaLnBrk="0" fontAlgn="base" hangingPunct="0">
        <a:spcBef>
          <a:spcPct val="0"/>
        </a:spcBef>
        <a:spcAft>
          <a:spcPct val="20000"/>
        </a:spcAft>
        <a:buClr>
          <a:schemeClr val="folHlink"/>
        </a:buClr>
        <a:buSzPct val="120000"/>
        <a:buFont typeface="Arial" pitchFamily="-84" charset="0"/>
        <a:buChar char="•"/>
        <a:defRPr sz="2400">
          <a:solidFill>
            <a:srgbClr val="080808"/>
          </a:solidFill>
          <a:latin typeface="Arial"/>
          <a:ea typeface="Arial" charset="0"/>
          <a:cs typeface="Arial"/>
        </a:defRPr>
      </a:lvl3pPr>
      <a:lvl4pPr marL="1076325" indent="-350838" algn="l" defTabSz="695325" rtl="0" eaLnBrk="0" fontAlgn="base" hangingPunct="0">
        <a:spcBef>
          <a:spcPct val="0"/>
        </a:spcBef>
        <a:spcAft>
          <a:spcPct val="20000"/>
        </a:spcAft>
        <a:buFont typeface="Arial" pitchFamily="-84" charset="0"/>
        <a:buChar char="•"/>
        <a:defRPr sz="2400">
          <a:solidFill>
            <a:srgbClr val="080808"/>
          </a:solidFill>
          <a:latin typeface="Arial"/>
          <a:ea typeface="Arial" charset="0"/>
          <a:cs typeface="Arial"/>
        </a:defRPr>
      </a:lvl4pPr>
      <a:lvl5pPr marL="1438275" indent="-360363" algn="r" defTabSz="695325" rtl="0" eaLnBrk="0" fontAlgn="base" hangingPunct="0">
        <a:spcBef>
          <a:spcPct val="0"/>
        </a:spcBef>
        <a:spcAft>
          <a:spcPct val="20000"/>
        </a:spcAft>
        <a:buFontTx/>
        <a:buNone/>
        <a:defRPr sz="1400" i="1">
          <a:solidFill>
            <a:srgbClr val="080808"/>
          </a:solidFill>
          <a:latin typeface="Arial"/>
          <a:ea typeface="Arial" charset="0"/>
          <a:cs typeface="Arial"/>
        </a:defRPr>
      </a:lvl5pPr>
      <a:lvl6pPr marL="1895475" indent="-360363" algn="l" defTabSz="695325" rtl="0" eaLnBrk="0" fontAlgn="base" hangingPunct="0">
        <a:spcBef>
          <a:spcPct val="0"/>
        </a:spcBef>
        <a:spcAft>
          <a:spcPct val="20000"/>
        </a:spcAft>
        <a:buFont typeface="Arial" charset="0"/>
        <a:buChar char="-"/>
        <a:defRPr sz="2000">
          <a:solidFill>
            <a:srgbClr val="080808"/>
          </a:solidFill>
          <a:latin typeface="+mn-lt"/>
          <a:ea typeface="Arial" charset="0"/>
          <a:cs typeface="+mn-cs"/>
        </a:defRPr>
      </a:lvl6pPr>
      <a:lvl7pPr marL="2352675" indent="-360363" algn="l" defTabSz="695325" rtl="0" eaLnBrk="0" fontAlgn="base" hangingPunct="0">
        <a:spcBef>
          <a:spcPct val="0"/>
        </a:spcBef>
        <a:spcAft>
          <a:spcPct val="20000"/>
        </a:spcAft>
        <a:buFont typeface="Arial" charset="0"/>
        <a:buChar char="-"/>
        <a:defRPr sz="2000">
          <a:solidFill>
            <a:srgbClr val="080808"/>
          </a:solidFill>
          <a:latin typeface="+mn-lt"/>
          <a:ea typeface="Arial" charset="0"/>
          <a:cs typeface="+mn-cs"/>
        </a:defRPr>
      </a:lvl7pPr>
      <a:lvl8pPr marL="2809875" indent="-360363" algn="l" defTabSz="695325" rtl="0" eaLnBrk="0" fontAlgn="base" hangingPunct="0">
        <a:spcBef>
          <a:spcPct val="0"/>
        </a:spcBef>
        <a:spcAft>
          <a:spcPct val="20000"/>
        </a:spcAft>
        <a:buFont typeface="Arial" charset="0"/>
        <a:buChar char="-"/>
        <a:defRPr sz="2000">
          <a:solidFill>
            <a:srgbClr val="080808"/>
          </a:solidFill>
          <a:latin typeface="+mn-lt"/>
          <a:ea typeface="Arial" charset="0"/>
          <a:cs typeface="+mn-cs"/>
        </a:defRPr>
      </a:lvl8pPr>
      <a:lvl9pPr marL="3267075" indent="-360363" algn="l" defTabSz="695325" rtl="0" eaLnBrk="0" fontAlgn="base" hangingPunct="0">
        <a:spcBef>
          <a:spcPct val="0"/>
        </a:spcBef>
        <a:spcAft>
          <a:spcPct val="20000"/>
        </a:spcAft>
        <a:buFont typeface="Arial" charset="0"/>
        <a:buChar char="-"/>
        <a:defRPr sz="2000">
          <a:solidFill>
            <a:srgbClr val="080808"/>
          </a:solidFill>
          <a:latin typeface="+mn-lt"/>
          <a:ea typeface="Arial" charset="0"/>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4.xml"/><Relationship Id="rId2" Type="http://schemas.openxmlformats.org/officeDocument/2006/relationships/notesSlide" Target="../notesSlides/notesSlide5.xml"/></Relationships>
</file>

<file path=ppt/slides/_rels/slide57.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45.xml"/><Relationship Id="rId3" Type="http://schemas.openxmlformats.org/officeDocument/2006/relationships/notesSlide" Target="../notesSlides/notesSlide6.xml"/></Relationships>
</file>

<file path=ppt/slides/_rels/slide58.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9.xml"/><Relationship Id="rId3" Type="http://schemas.openxmlformats.org/officeDocument/2006/relationships/notesSlide" Target="../notesSlides/notesSlide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3"/>
          <p:cNvSpPr>
            <a:spLocks noGrp="1" noChangeArrowheads="1"/>
          </p:cNvSpPr>
          <p:nvPr>
            <p:ph type="subTitle" idx="1"/>
          </p:nvPr>
        </p:nvSpPr>
        <p:spPr/>
        <p:txBody>
          <a:bodyPr/>
          <a:lstStyle/>
          <a:p>
            <a:r>
              <a:rPr lang="en-GB" dirty="0" smtClean="0"/>
              <a:t>e-business / e-commerce</a:t>
            </a:r>
            <a:r>
              <a:rPr lang="de-DE" dirty="0" smtClean="0"/>
              <a:t> im Finanzsektor</a:t>
            </a:r>
          </a:p>
          <a:p>
            <a:endParaRPr lang="de-DE" dirty="0"/>
          </a:p>
        </p:txBody>
      </p:sp>
      <p:sp>
        <p:nvSpPr>
          <p:cNvPr id="60419" name="Rectangle 2"/>
          <p:cNvSpPr>
            <a:spLocks noGrp="1" noChangeArrowheads="1"/>
          </p:cNvSpPr>
          <p:nvPr>
            <p:ph type="ctrTitle"/>
          </p:nvPr>
        </p:nvSpPr>
        <p:spPr/>
        <p:txBody>
          <a:bodyPr/>
          <a:lstStyle/>
          <a:p>
            <a:r>
              <a:rPr lang="de-DE" dirty="0" smtClean="0"/>
              <a:t>Elektronischer Wertpapierhandel und Bankgeschäfte</a:t>
            </a:r>
            <a:endParaRPr lang="de-DE" dirty="0"/>
          </a:p>
        </p:txBody>
      </p:sp>
      <p:sp>
        <p:nvSpPr>
          <p:cNvPr id="4" name="Textfeld 3"/>
          <p:cNvSpPr txBox="1"/>
          <p:nvPr/>
        </p:nvSpPr>
        <p:spPr>
          <a:xfrm>
            <a:off x="1752600" y="5029200"/>
            <a:ext cx="5791200" cy="830997"/>
          </a:xfrm>
          <a:prstGeom prst="rect">
            <a:avLst/>
          </a:prstGeom>
          <a:noFill/>
        </p:spPr>
        <p:txBody>
          <a:bodyPr wrap="square" rtlCol="0">
            <a:spAutoFit/>
          </a:bodyPr>
          <a:lstStyle/>
          <a:p>
            <a:pPr algn="ctr"/>
            <a:r>
              <a:rPr lang="de-DE" sz="2400" b="1" dirty="0" smtClean="0">
                <a:solidFill>
                  <a:srgbClr val="070505"/>
                </a:solidFill>
                <a:latin typeface="Arial"/>
                <a:cs typeface="Arial"/>
              </a:rPr>
              <a:t>Dr. Doris Wohlschlägl-Aschberger</a:t>
            </a:r>
          </a:p>
          <a:p>
            <a:pPr algn="ctr"/>
            <a:r>
              <a:rPr lang="de-DE" sz="2400" b="1" dirty="0" smtClean="0">
                <a:solidFill>
                  <a:srgbClr val="070505"/>
                </a:solidFill>
                <a:latin typeface="Arial"/>
                <a:cs typeface="Arial"/>
              </a:rPr>
              <a:t>WS 2016/17</a:t>
            </a:r>
            <a:endParaRPr lang="de-DE" sz="2400" b="1" dirty="0">
              <a:solidFill>
                <a:srgbClr val="070505"/>
              </a:solidFill>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r>
              <a:rPr lang="de-DE" dirty="0">
                <a:latin typeface="Arial" pitchFamily="-84" charset="0"/>
              </a:rPr>
              <a:t>Wertpapieraufsichtsgesetz (WAG 1997)</a:t>
            </a:r>
          </a:p>
        </p:txBody>
      </p:sp>
      <p:sp>
        <p:nvSpPr>
          <p:cNvPr id="65539" name="Rectangle 5"/>
          <p:cNvSpPr>
            <a:spLocks noGrp="1" noChangeArrowheads="1"/>
          </p:cNvSpPr>
          <p:nvPr>
            <p:ph idx="1"/>
          </p:nvPr>
        </p:nvSpPr>
        <p:spPr/>
        <p:txBody>
          <a:bodyPr/>
          <a:lstStyle/>
          <a:p>
            <a:pPr lvl="1"/>
            <a:r>
              <a:rPr lang="de-DE" dirty="0">
                <a:latin typeface="Arial" pitchFamily="-84" charset="0"/>
                <a:ea typeface="Arial" pitchFamily="-84" charset="0"/>
                <a:cs typeface="Arial" pitchFamily="-84" charset="0"/>
              </a:rPr>
              <a:t>Umsetzung der EU-Richtlinie betreffend Zulassung von Wertpapierfirmen und Überwachung ihrer Tätigkeit</a:t>
            </a:r>
          </a:p>
          <a:p>
            <a:pPr lvl="1"/>
            <a:r>
              <a:rPr lang="de-DE" dirty="0">
                <a:latin typeface="Arial" pitchFamily="-84" charset="0"/>
                <a:ea typeface="Arial" pitchFamily="-84" charset="0"/>
                <a:cs typeface="Arial" pitchFamily="-84" charset="0"/>
              </a:rPr>
              <a:t>Trat zT 1997 und 1998 in Kraft</a:t>
            </a:r>
          </a:p>
          <a:p>
            <a:pPr lvl="1"/>
            <a:r>
              <a:rPr lang="de-DE" dirty="0">
                <a:latin typeface="Arial" pitchFamily="-84" charset="0"/>
                <a:ea typeface="Arial" pitchFamily="-84" charset="0"/>
                <a:cs typeface="Arial" pitchFamily="-84" charset="0"/>
              </a:rPr>
              <a:t>Neuerungen und Zielsetzungen: </a:t>
            </a:r>
          </a:p>
          <a:p>
            <a:pPr lvl="2"/>
            <a:r>
              <a:rPr lang="de-DE" dirty="0">
                <a:latin typeface="Arial" pitchFamily="-84" charset="0"/>
                <a:ea typeface="Arial" pitchFamily="-84" charset="0"/>
                <a:cs typeface="Arial" pitchFamily="-84" charset="0"/>
              </a:rPr>
              <a:t>Einführung des Finanzdienstleistungsgeschäftes als neues Bankgeschäft</a:t>
            </a:r>
          </a:p>
          <a:p>
            <a:pPr lvl="2"/>
            <a:r>
              <a:rPr lang="de-DE" dirty="0">
                <a:latin typeface="Arial" pitchFamily="-84" charset="0"/>
                <a:ea typeface="Arial" pitchFamily="-84" charset="0"/>
                <a:cs typeface="Arial" pitchFamily="-84" charset="0"/>
              </a:rPr>
              <a:t>Einführung eines Konzessionsverfahrens für die gewerbliche Erbringung von Finanzdienstleistungen</a:t>
            </a:r>
          </a:p>
          <a:p>
            <a:pPr lvl="2"/>
            <a:r>
              <a:rPr lang="de-DE" dirty="0">
                <a:latin typeface="Arial" pitchFamily="-84" charset="0"/>
                <a:ea typeface="Arial" pitchFamily="-84" charset="0"/>
                <a:cs typeface="Arial" pitchFamily="-84" charset="0"/>
              </a:rPr>
              <a:t>Einführung von Wohlverhaltensregeln</a:t>
            </a:r>
          </a:p>
          <a:p>
            <a:pPr lvl="2"/>
            <a:r>
              <a:rPr lang="de-DE" dirty="0">
                <a:latin typeface="Arial" pitchFamily="-84" charset="0"/>
                <a:ea typeface="Arial" pitchFamily="-84" charset="0"/>
                <a:cs typeface="Arial" pitchFamily="-84" charset="0"/>
              </a:rPr>
              <a:t>Einführung von Meldevorschriften</a:t>
            </a:r>
          </a:p>
          <a:p>
            <a:pPr lvl="2"/>
            <a:r>
              <a:rPr lang="de-DE" dirty="0">
                <a:latin typeface="Arial" pitchFamily="-84" charset="0"/>
                <a:ea typeface="Arial" pitchFamily="-84" charset="0"/>
                <a:cs typeface="Arial" pitchFamily="-84" charset="0"/>
              </a:rPr>
              <a:t>Schaffung einer Aufsichtsbehörde</a:t>
            </a:r>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p:txBody>
          <a:bodyPr/>
          <a:lstStyle/>
          <a:p>
            <a:r>
              <a:rPr lang="de-DE" dirty="0" smtClean="0"/>
              <a:t>WAG 1997 und WAG 2007</a:t>
            </a:r>
          </a:p>
        </p:txBody>
      </p:sp>
      <p:sp>
        <p:nvSpPr>
          <p:cNvPr id="67587" name="Rectangle 5"/>
          <p:cNvSpPr>
            <a:spLocks noGrp="1" noChangeArrowheads="1"/>
          </p:cNvSpPr>
          <p:nvPr>
            <p:ph idx="1"/>
          </p:nvPr>
        </p:nvSpPr>
        <p:spPr/>
        <p:txBody>
          <a:bodyPr/>
          <a:lstStyle/>
          <a:p>
            <a:r>
              <a:rPr lang="de-AT" dirty="0" smtClean="0"/>
              <a:t>weitere Änderungen:</a:t>
            </a:r>
          </a:p>
          <a:p>
            <a:pPr lvl="1"/>
            <a:r>
              <a:rPr lang="de-AT" dirty="0" smtClean="0"/>
              <a:t>Richtlinie 2002/65/EG über den Fernabsatz von Finanzdienstleistungen an Verbraucher/ Fern-Finanzdienstleistungs-Gesetz (FernFinG)</a:t>
            </a:r>
            <a:endParaRPr lang="de-DE" dirty="0" smtClean="0"/>
          </a:p>
          <a:p>
            <a:pPr lvl="1"/>
            <a:r>
              <a:rPr lang="de-AT" dirty="0" smtClean="0"/>
              <a:t>Umsetzung Marktmissbrauchsrichtlinie (RL 2003/6/EG) </a:t>
            </a:r>
          </a:p>
          <a:p>
            <a:pPr lvl="1"/>
            <a:r>
              <a:rPr lang="de-AT" dirty="0" smtClean="0"/>
              <a:t>Umsetzung Prospekt-RL (RL 2003/71/EG) </a:t>
            </a:r>
          </a:p>
          <a:p>
            <a:pPr lvl="1"/>
            <a:r>
              <a:rPr lang="de-AT" dirty="0" smtClean="0"/>
              <a:t>Änderungen durch Basel II Umsetzung </a:t>
            </a:r>
            <a:br>
              <a:rPr lang="de-AT" dirty="0" smtClean="0"/>
            </a:br>
            <a:r>
              <a:rPr lang="de-AT" dirty="0" smtClean="0"/>
              <a:t>(BGBl I Nr. 141/2006)</a:t>
            </a:r>
          </a:p>
          <a:p>
            <a:pPr lvl="1"/>
            <a:endParaRPr lang="de-AT" dirty="0" smtClean="0"/>
          </a:p>
          <a:p>
            <a:pPr lvl="3"/>
            <a:r>
              <a:rPr lang="de-AT" dirty="0" smtClean="0"/>
              <a:t>Seit 1.11.2007: Wertpapieraufsichtsgesetz 2007</a:t>
            </a:r>
            <a:br>
              <a:rPr lang="de-AT" dirty="0" smtClean="0"/>
            </a:br>
            <a:r>
              <a:rPr lang="de-AT" dirty="0" smtClean="0"/>
              <a:t>(WAG 2007) = Neufassung durch Umsetzung MiFID-RL</a:t>
            </a:r>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Titel 7"/>
          <p:cNvSpPr>
            <a:spLocks noGrp="1"/>
          </p:cNvSpPr>
          <p:nvPr>
            <p:ph type="title"/>
          </p:nvPr>
        </p:nvSpPr>
        <p:spPr/>
        <p:txBody>
          <a:bodyPr/>
          <a:lstStyle/>
          <a:p>
            <a:r>
              <a:rPr lang="de-DE" dirty="0" smtClean="0">
                <a:latin typeface="Arial" pitchFamily="-84" charset="0"/>
              </a:rPr>
              <a:t>Wertpapieraufsichtsgesetz 2007 (WAG 2007)  </a:t>
            </a:r>
          </a:p>
        </p:txBody>
      </p:sp>
      <p:sp>
        <p:nvSpPr>
          <p:cNvPr id="69635" name="Rectangle 3"/>
          <p:cNvSpPr>
            <a:spLocks noGrp="1" noChangeArrowheads="1"/>
          </p:cNvSpPr>
          <p:nvPr>
            <p:ph idx="1"/>
          </p:nvPr>
        </p:nvSpPr>
        <p:spPr/>
        <p:txBody>
          <a:bodyPr/>
          <a:lstStyle/>
          <a:p>
            <a:pPr lvl="1"/>
            <a:r>
              <a:rPr lang="de-DE" dirty="0" smtClean="0">
                <a:latin typeface="Arial" pitchFamily="-84" charset="0"/>
                <a:ea typeface="Arial" pitchFamily="-84" charset="0"/>
                <a:cs typeface="Arial" pitchFamily="-84" charset="0"/>
              </a:rPr>
              <a:t>ersetzt die bestehende Richtlinie</a:t>
            </a:r>
            <a:br>
              <a:rPr lang="de-DE" dirty="0" smtClean="0">
                <a:latin typeface="Arial" pitchFamily="-84" charset="0"/>
                <a:ea typeface="Arial" pitchFamily="-84" charset="0"/>
                <a:cs typeface="Arial" pitchFamily="-84" charset="0"/>
              </a:rPr>
            </a:br>
            <a:r>
              <a:rPr lang="de-DE" dirty="0" smtClean="0">
                <a:latin typeface="Arial" pitchFamily="-84" charset="0"/>
                <a:ea typeface="Arial" pitchFamily="-84" charset="0"/>
                <a:cs typeface="Arial" pitchFamily="-84" charset="0"/>
              </a:rPr>
              <a:t>„Investment Services </a:t>
            </a:r>
            <a:r>
              <a:rPr lang="en-GB" dirty="0" smtClean="0">
                <a:latin typeface="Arial" pitchFamily="-84" charset="0"/>
                <a:ea typeface="Arial" pitchFamily="-84" charset="0"/>
                <a:cs typeface="Arial" pitchFamily="-84" charset="0"/>
              </a:rPr>
              <a:t>Directive</a:t>
            </a:r>
            <a:r>
              <a:rPr lang="de-DE" dirty="0" smtClean="0">
                <a:latin typeface="Arial" pitchFamily="-84" charset="0"/>
                <a:ea typeface="Arial" pitchFamily="-84" charset="0"/>
                <a:cs typeface="Arial" pitchFamily="-84" charset="0"/>
              </a:rPr>
              <a:t>“ (ISD/93/22/EC)</a:t>
            </a:r>
          </a:p>
          <a:p>
            <a:pPr lvl="1"/>
            <a:r>
              <a:rPr lang="de-AT" dirty="0" smtClean="0">
                <a:latin typeface="Arial" pitchFamily="-84" charset="0"/>
                <a:ea typeface="Arial" pitchFamily="-84" charset="0"/>
                <a:cs typeface="Arial" pitchFamily="-84" charset="0"/>
              </a:rPr>
              <a:t>Ziele:</a:t>
            </a:r>
          </a:p>
          <a:p>
            <a:pPr lvl="2"/>
            <a:r>
              <a:rPr lang="de-AT" dirty="0" smtClean="0">
                <a:latin typeface="Arial" pitchFamily="-84" charset="0"/>
                <a:ea typeface="Arial" pitchFamily="-84" charset="0"/>
                <a:cs typeface="Arial" pitchFamily="-84" charset="0"/>
              </a:rPr>
              <a:t>Anlegerschutz verbessern durch</a:t>
            </a:r>
          </a:p>
          <a:p>
            <a:pPr lvl="3"/>
            <a:r>
              <a:rPr lang="de-AT" dirty="0" smtClean="0">
                <a:latin typeface="Arial" pitchFamily="-84" charset="0"/>
                <a:ea typeface="Arial" pitchFamily="-84" charset="0"/>
                <a:cs typeface="Arial" pitchFamily="-84" charset="0"/>
              </a:rPr>
              <a:t>mehr Transparenz der Finanzmärkte </a:t>
            </a:r>
          </a:p>
          <a:p>
            <a:pPr lvl="3"/>
            <a:r>
              <a:rPr lang="de-AT" dirty="0" smtClean="0">
                <a:latin typeface="Arial" pitchFamily="-84" charset="0"/>
                <a:ea typeface="Arial" pitchFamily="-84" charset="0"/>
                <a:cs typeface="Arial" pitchFamily="-84" charset="0"/>
              </a:rPr>
              <a:t>einheitliche Anforderungen an die Marktteilnehmer (einheitlicher Europäischer Finanzmarkt) </a:t>
            </a:r>
          </a:p>
          <a:p>
            <a:pPr lvl="1"/>
            <a:r>
              <a:rPr lang="de-AT" dirty="0" smtClean="0">
                <a:latin typeface="Arial" pitchFamily="-84" charset="0"/>
                <a:ea typeface="Arial" pitchFamily="-84" charset="0"/>
                <a:cs typeface="Arial" pitchFamily="-84" charset="0"/>
              </a:rPr>
              <a:t>Umfang:</a:t>
            </a:r>
          </a:p>
          <a:p>
            <a:pPr lvl="2"/>
            <a:r>
              <a:rPr lang="de-AT" dirty="0" smtClean="0">
                <a:latin typeface="Arial" pitchFamily="-84" charset="0"/>
                <a:ea typeface="Arial" pitchFamily="-84" charset="0"/>
                <a:cs typeface="Arial" pitchFamily="-84" charset="0"/>
              </a:rPr>
              <a:t>Alle Unternehmen der Finanzdienstleistungs-</a:t>
            </a:r>
            <a:br>
              <a:rPr lang="de-AT" dirty="0" smtClean="0">
                <a:latin typeface="Arial" pitchFamily="-84" charset="0"/>
                <a:ea typeface="Arial" pitchFamily="-84" charset="0"/>
                <a:cs typeface="Arial" pitchFamily="-84" charset="0"/>
              </a:rPr>
            </a:br>
            <a:r>
              <a:rPr lang="de-AT" dirty="0" smtClean="0">
                <a:latin typeface="Arial" pitchFamily="-84" charset="0"/>
                <a:ea typeface="Arial" pitchFamily="-84" charset="0"/>
                <a:cs typeface="Arial" pitchFamily="-84" charset="0"/>
              </a:rPr>
              <a:t>branche</a:t>
            </a:r>
          </a:p>
          <a:p>
            <a:pPr lvl="3"/>
            <a:endParaRPr lang="de-DE" dirty="0" smtClean="0">
              <a:latin typeface="Arial" pitchFamily="-84" charset="0"/>
              <a:ea typeface="Arial" pitchFamily="-84" charset="0"/>
              <a:cs typeface="Arial" pitchFamily="-84" charset="0"/>
            </a:endParaRPr>
          </a:p>
          <a:p>
            <a:pPr lvl="2"/>
            <a:endParaRPr lang="de-DE" dirty="0" smtClean="0">
              <a:latin typeface="Arial" pitchFamily="-84" charset="0"/>
              <a:ea typeface="Arial" pitchFamily="-84" charset="0"/>
              <a:cs typeface="Arial" pitchFamily="-84" charset="0"/>
            </a:endParaRPr>
          </a:p>
          <a:p>
            <a:pPr>
              <a:buFontTx/>
              <a:buNone/>
            </a:pPr>
            <a:endParaRPr lang="de-DE" dirty="0" smtClean="0">
              <a:latin typeface="Arial"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Titel 9"/>
          <p:cNvSpPr>
            <a:spLocks noGrp="1"/>
          </p:cNvSpPr>
          <p:nvPr>
            <p:ph type="title"/>
          </p:nvPr>
        </p:nvSpPr>
        <p:spPr/>
        <p:txBody>
          <a:bodyPr/>
          <a:lstStyle/>
          <a:p>
            <a:r>
              <a:rPr lang="de-DE" dirty="0" smtClean="0">
                <a:latin typeface="Arial" pitchFamily="-84" charset="0"/>
              </a:rPr>
              <a:t>Wertpapieraufsichtsgesetz 2007 (WAG 2007) </a:t>
            </a:r>
          </a:p>
        </p:txBody>
      </p:sp>
      <p:sp>
        <p:nvSpPr>
          <p:cNvPr id="70659" name="Rectangle 3"/>
          <p:cNvSpPr>
            <a:spLocks noGrp="1" noChangeArrowheads="1"/>
          </p:cNvSpPr>
          <p:nvPr>
            <p:ph idx="1"/>
          </p:nvPr>
        </p:nvSpPr>
        <p:spPr/>
        <p:txBody>
          <a:bodyPr/>
          <a:lstStyle/>
          <a:p>
            <a:pPr lvl="1"/>
            <a:r>
              <a:rPr lang="de-DE" dirty="0" smtClean="0">
                <a:latin typeface="Arial" pitchFamily="-84" charset="0"/>
                <a:ea typeface="Arial" pitchFamily="-84" charset="0"/>
                <a:cs typeface="Arial" pitchFamily="-84" charset="0"/>
              </a:rPr>
              <a:t>Neuregelung der Konzessionen</a:t>
            </a:r>
          </a:p>
          <a:p>
            <a:pPr lvl="1"/>
            <a:r>
              <a:rPr lang="de-DE" dirty="0" smtClean="0">
                <a:latin typeface="Arial" pitchFamily="-84" charset="0"/>
                <a:ea typeface="Arial" pitchFamily="-84" charset="0"/>
                <a:cs typeface="Arial" pitchFamily="-84" charset="0"/>
              </a:rPr>
              <a:t>Neuregelung der Wohlverhaltens-</a:t>
            </a:r>
            <a:br>
              <a:rPr lang="de-DE" dirty="0" smtClean="0">
                <a:latin typeface="Arial" pitchFamily="-84" charset="0"/>
                <a:ea typeface="Arial" pitchFamily="-84" charset="0"/>
                <a:cs typeface="Arial" pitchFamily="-84" charset="0"/>
              </a:rPr>
            </a:br>
            <a:r>
              <a:rPr lang="de-DE" dirty="0" smtClean="0">
                <a:latin typeface="Arial" pitchFamily="-84" charset="0"/>
                <a:ea typeface="Arial" pitchFamily="-84" charset="0"/>
                <a:cs typeface="Arial" pitchFamily="-84" charset="0"/>
              </a:rPr>
              <a:t>regeln</a:t>
            </a:r>
          </a:p>
          <a:p>
            <a:pPr lvl="1">
              <a:buNone/>
            </a:pPr>
            <a:r>
              <a:rPr lang="de-DE" dirty="0" smtClean="0">
                <a:latin typeface="Arial" pitchFamily="-84" charset="0"/>
                <a:ea typeface="Arial" pitchFamily="-84" charset="0"/>
                <a:cs typeface="Arial" pitchFamily="-84" charset="0"/>
              </a:rPr>
              <a:t> </a:t>
            </a:r>
          </a:p>
          <a:p>
            <a:pPr lvl="3"/>
            <a:r>
              <a:rPr lang="de-AT" dirty="0" smtClean="0">
                <a:latin typeface="Arial" pitchFamily="-84" charset="0"/>
                <a:ea typeface="Arial" pitchFamily="-84" charset="0"/>
                <a:cs typeface="Arial" pitchFamily="-84" charset="0"/>
              </a:rPr>
              <a:t>WAG wurde zur Gänze geändert und neu formuliert </a:t>
            </a:r>
            <a:br>
              <a:rPr lang="de-AT" dirty="0" smtClean="0">
                <a:latin typeface="Arial" pitchFamily="-84" charset="0"/>
                <a:ea typeface="Arial" pitchFamily="-84" charset="0"/>
                <a:cs typeface="Arial" pitchFamily="-84" charset="0"/>
              </a:rPr>
            </a:br>
            <a:r>
              <a:rPr lang="de-AT" dirty="0" smtClean="0">
                <a:latin typeface="Arial" pitchFamily="-84" charset="0"/>
                <a:ea typeface="Arial" pitchFamily="-84" charset="0"/>
                <a:cs typeface="Arial" pitchFamily="-84" charset="0"/>
              </a:rPr>
              <a:t>(WAG 2007), dies erleichtert die Lesbarkeit und enthält Querverweise zu BWG </a:t>
            </a:r>
          </a:p>
          <a:p>
            <a:pPr lvl="2"/>
            <a:endParaRPr lang="de-DE" dirty="0" smtClean="0">
              <a:latin typeface="Arial" pitchFamily="-84" charset="0"/>
              <a:ea typeface="Arial" pitchFamily="-84" charset="0"/>
              <a:cs typeface="Arial" pitchFamily="-84" charset="0"/>
            </a:endParaRPr>
          </a:p>
          <a:p>
            <a:pPr lvl="2"/>
            <a:endParaRPr lang="de-DE" dirty="0" smtClean="0">
              <a:latin typeface="Arial" pitchFamily="-84" charset="0"/>
              <a:ea typeface="Arial" pitchFamily="-84" charset="0"/>
              <a:cs typeface="Arial" pitchFamily="-84" charset="0"/>
            </a:endParaRPr>
          </a:p>
          <a:p>
            <a:pPr>
              <a:buFontTx/>
              <a:buNone/>
            </a:pPr>
            <a:endParaRPr lang="de-DE" dirty="0" smtClean="0">
              <a:latin typeface="Arial" pitchFamily="-8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Bankwesengesetz</a:t>
            </a:r>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5"/>
          <p:cNvSpPr>
            <a:spLocks noGrp="1" noChangeArrowheads="1"/>
          </p:cNvSpPr>
          <p:nvPr>
            <p:ph type="title"/>
          </p:nvPr>
        </p:nvSpPr>
        <p:spPr/>
        <p:txBody>
          <a:bodyPr/>
          <a:lstStyle/>
          <a:p>
            <a:r>
              <a:rPr lang="de-DE" dirty="0">
                <a:latin typeface="Arial" pitchFamily="-102" charset="0"/>
                <a:ea typeface="ＭＳ Ｐゴシック" pitchFamily="-102" charset="-128"/>
              </a:rPr>
              <a:t>Bankwesengesetz (BWG)</a:t>
            </a:r>
          </a:p>
        </p:txBody>
      </p:sp>
      <p:sp>
        <p:nvSpPr>
          <p:cNvPr id="71683" name="Rectangle 6"/>
          <p:cNvSpPr>
            <a:spLocks noGrp="1" noChangeArrowheads="1"/>
          </p:cNvSpPr>
          <p:nvPr>
            <p:ph type="body" idx="1"/>
          </p:nvPr>
        </p:nvSpPr>
        <p:spPr/>
        <p:txBody>
          <a:bodyPr/>
          <a:lstStyle/>
          <a:p>
            <a:pPr lvl="1">
              <a:lnSpc>
                <a:spcPct val="90000"/>
              </a:lnSpc>
            </a:pPr>
            <a:r>
              <a:rPr lang="de-DE" sz="2100" dirty="0" smtClean="0">
                <a:latin typeface="Arial" pitchFamily="-84" charset="0"/>
                <a:ea typeface="Arial" pitchFamily="-84" charset="0"/>
                <a:cs typeface="Arial" pitchFamily="-84" charset="0"/>
              </a:rPr>
              <a:t>Rechtsgrundlage für alle in Österreich tätigen Kreditinstitute</a:t>
            </a:r>
          </a:p>
          <a:p>
            <a:pPr lvl="1">
              <a:lnSpc>
                <a:spcPct val="90000"/>
              </a:lnSpc>
            </a:pPr>
            <a:r>
              <a:rPr lang="de-DE" sz="2100" dirty="0" smtClean="0">
                <a:latin typeface="Arial" pitchFamily="-84" charset="0"/>
                <a:ea typeface="Arial" pitchFamily="-84" charset="0"/>
                <a:cs typeface="Arial" pitchFamily="-84" charset="0"/>
              </a:rPr>
              <a:t>Zentrale Rechtsmaterie und Aufsichtsnorm über das Bankwesen</a:t>
            </a:r>
          </a:p>
          <a:p>
            <a:pPr lvl="1">
              <a:lnSpc>
                <a:spcPct val="90000"/>
              </a:lnSpc>
            </a:pPr>
            <a:r>
              <a:rPr lang="de-DE" sz="2100" dirty="0" smtClean="0">
                <a:latin typeface="Arial" pitchFamily="-84" charset="0"/>
                <a:ea typeface="Arial" pitchFamily="-84" charset="0"/>
                <a:cs typeface="Arial" pitchFamily="-84" charset="0"/>
              </a:rPr>
              <a:t>Novelle 1986: Novellierung des Kreditwesengesetzes und</a:t>
            </a:r>
            <a:br>
              <a:rPr lang="de-DE" sz="2100" dirty="0" smtClean="0">
                <a:latin typeface="Arial" pitchFamily="-84" charset="0"/>
                <a:ea typeface="Arial" pitchFamily="-84" charset="0"/>
                <a:cs typeface="Arial" pitchFamily="-84" charset="0"/>
              </a:rPr>
            </a:br>
            <a:r>
              <a:rPr lang="de-DE" sz="2100" dirty="0" smtClean="0">
                <a:latin typeface="Arial" pitchFamily="-84" charset="0"/>
                <a:ea typeface="Arial" pitchFamily="-84" charset="0"/>
                <a:cs typeface="Arial" pitchFamily="-84" charset="0"/>
              </a:rPr>
              <a:t>Umsetzung der EU-Richtlinie ins nationale Recht</a:t>
            </a:r>
          </a:p>
          <a:p>
            <a:pPr lvl="1">
              <a:lnSpc>
                <a:spcPct val="90000"/>
              </a:lnSpc>
            </a:pPr>
            <a:r>
              <a:rPr lang="de-DE" sz="2100" dirty="0" smtClean="0">
                <a:latin typeface="Arial" pitchFamily="-84" charset="0"/>
                <a:ea typeface="Arial" pitchFamily="-84" charset="0"/>
                <a:cs typeface="Arial" pitchFamily="-84" charset="0"/>
              </a:rPr>
              <a:t>Regelwerk für ua Konzessionserteilung, Kreditrisiko, Liquiditätsrisiko, Fremdwährungsrisiko, Marktrisiko</a:t>
            </a:r>
          </a:p>
          <a:p>
            <a:pPr lvl="1">
              <a:lnSpc>
                <a:spcPct val="90000"/>
              </a:lnSpc>
            </a:pPr>
            <a:r>
              <a:rPr lang="de-DE" sz="2100" dirty="0" smtClean="0">
                <a:latin typeface="Arial" pitchFamily="-84" charset="0"/>
                <a:ea typeface="Arial" pitchFamily="-84" charset="0"/>
                <a:cs typeface="Arial" pitchFamily="-84" charset="0"/>
              </a:rPr>
              <a:t>Regelwerk für den Aufsichtsbereich: Bankgeheimnis, Einlagensicherung, Geldwäsche, Niederlassungs- und Dienstleistungsfreiheit</a:t>
            </a:r>
          </a:p>
          <a:p>
            <a:pPr>
              <a:lnSpc>
                <a:spcPct val="90000"/>
              </a:lnSpc>
              <a:buFontTx/>
              <a:buNone/>
            </a:pPr>
            <a:r>
              <a:rPr lang="de-AT" sz="2100" dirty="0" smtClean="0">
                <a:latin typeface="Arial" pitchFamily="-84" charset="0"/>
              </a:rPr>
              <a:t>Neuerungen: </a:t>
            </a:r>
          </a:p>
          <a:p>
            <a:pPr lvl="1">
              <a:lnSpc>
                <a:spcPct val="90000"/>
              </a:lnSpc>
            </a:pPr>
            <a:r>
              <a:rPr lang="de-AT" sz="2100" dirty="0" smtClean="0">
                <a:latin typeface="Arial" pitchFamily="-84" charset="0"/>
                <a:ea typeface="Arial" pitchFamily="-84" charset="0"/>
                <a:cs typeface="Arial" pitchFamily="-84" charset="0"/>
              </a:rPr>
              <a:t>seit 01.01.2007: BWG Neu Basel II (BGBl I Nr. 141/2006)</a:t>
            </a:r>
          </a:p>
          <a:p>
            <a:pPr lvl="1">
              <a:lnSpc>
                <a:spcPct val="90000"/>
              </a:lnSpc>
            </a:pPr>
            <a:r>
              <a:rPr lang="de-AT" sz="2100" dirty="0" smtClean="0">
                <a:latin typeface="Arial" pitchFamily="-84" charset="0"/>
                <a:ea typeface="Arial" pitchFamily="-84" charset="0"/>
                <a:cs typeface="Arial" pitchFamily="-84" charset="0"/>
              </a:rPr>
              <a:t>seit 01.11.2007: Umsetzung MiFID-RL (BGBl 60/2007)</a:t>
            </a:r>
          </a:p>
          <a:p>
            <a:pPr lvl="1">
              <a:lnSpc>
                <a:spcPct val="90000"/>
              </a:lnSpc>
            </a:pPr>
            <a:r>
              <a:rPr lang="de-AT" sz="2100" dirty="0" smtClean="0">
                <a:latin typeface="Arial" pitchFamily="-84" charset="0"/>
                <a:ea typeface="Arial" pitchFamily="-84" charset="0"/>
                <a:cs typeface="Arial" pitchFamily="-84" charset="0"/>
              </a:rPr>
              <a:t>seit 01.7.2010: Novelle BWG (BGBl 37/2010)</a:t>
            </a:r>
          </a:p>
          <a:p>
            <a:pPr lvl="1">
              <a:lnSpc>
                <a:spcPct val="90000"/>
              </a:lnSpc>
            </a:pPr>
            <a:r>
              <a:rPr lang="de-AT" sz="2100" dirty="0" smtClean="0">
                <a:latin typeface="Arial" pitchFamily="-84" charset="0"/>
                <a:ea typeface="Arial" pitchFamily="-84" charset="0"/>
                <a:cs typeface="Arial" pitchFamily="-84" charset="0"/>
              </a:rPr>
              <a:t>laufende Änderungen...</a:t>
            </a:r>
            <a:endParaRPr lang="de-DE" sz="2100" dirty="0">
              <a:latin typeface="Arial" pitchFamily="-84" charset="0"/>
              <a:ea typeface="Arial" pitchFamily="-84" charset="0"/>
              <a:cs typeface="Arial" pitchFamily="-8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r>
              <a:rPr lang="de-AT">
                <a:latin typeface="Arial" pitchFamily="-102" charset="0"/>
                <a:ea typeface="ＭＳ Ｐゴシック" pitchFamily="-102" charset="-128"/>
              </a:rPr>
              <a:t>Bankwesengesetz (BWG) – Basel II: Eckpunkte</a:t>
            </a:r>
            <a:endParaRPr lang="de-DE" dirty="0">
              <a:latin typeface="Arial" pitchFamily="-102" charset="0"/>
              <a:ea typeface="ＭＳ Ｐゴシック" pitchFamily="-102" charset="-128"/>
            </a:endParaRPr>
          </a:p>
        </p:txBody>
      </p:sp>
      <p:sp>
        <p:nvSpPr>
          <p:cNvPr id="72707" name="Rectangle 5"/>
          <p:cNvSpPr>
            <a:spLocks noGrp="1" noChangeArrowheads="1"/>
          </p:cNvSpPr>
          <p:nvPr>
            <p:ph type="body" idx="1"/>
          </p:nvPr>
        </p:nvSpPr>
        <p:spPr/>
        <p:txBody>
          <a:bodyPr/>
          <a:lstStyle/>
          <a:p>
            <a:pPr marL="0" indent="0">
              <a:buFontTx/>
              <a:buNone/>
            </a:pPr>
            <a:r>
              <a:rPr lang="de-AT">
                <a:latin typeface="Arial" pitchFamily="-102" charset="0"/>
                <a:ea typeface="ＭＳ Ｐゴシック" pitchFamily="-102" charset="-128"/>
              </a:rPr>
              <a:t>Ziele</a:t>
            </a:r>
          </a:p>
          <a:p>
            <a:pPr marL="0" indent="0">
              <a:buFontTx/>
              <a:buNone/>
            </a:pPr>
            <a:endParaRPr lang="de-AT">
              <a:latin typeface="Arial" pitchFamily="-102" charset="0"/>
              <a:ea typeface="ＭＳ Ｐゴシック" pitchFamily="-102" charset="-128"/>
            </a:endParaRPr>
          </a:p>
          <a:p>
            <a:pPr lvl="1"/>
            <a:r>
              <a:rPr lang="de-AT" sz="2400">
                <a:latin typeface="Arial" pitchFamily="-102" charset="0"/>
                <a:cs typeface="Arial" pitchFamily="-102" charset="0"/>
              </a:rPr>
              <a:t>Festlegung risikogerechtes Eigenmittel-Erfordernis</a:t>
            </a:r>
          </a:p>
          <a:p>
            <a:pPr lvl="1"/>
            <a:r>
              <a:rPr lang="de-AT" sz="2400">
                <a:latin typeface="Arial" pitchFamily="-102" charset="0"/>
                <a:cs typeface="Arial" pitchFamily="-102" charset="0"/>
              </a:rPr>
              <a:t>Abdeckung möglichst vieler Risiken der Banken </a:t>
            </a:r>
            <a:br>
              <a:rPr lang="de-AT" sz="2400">
                <a:latin typeface="Arial" pitchFamily="-102" charset="0"/>
                <a:cs typeface="Arial" pitchFamily="-102" charset="0"/>
              </a:rPr>
            </a:br>
            <a:r>
              <a:rPr lang="de-AT" sz="2400">
                <a:latin typeface="Arial" pitchFamily="-102" charset="0"/>
                <a:cs typeface="Arial" pitchFamily="-102" charset="0"/>
              </a:rPr>
              <a:t>(operationelles Risiko)</a:t>
            </a:r>
          </a:p>
          <a:p>
            <a:pPr lvl="1"/>
            <a:r>
              <a:rPr lang="de-AT" sz="2400">
                <a:latin typeface="Arial" pitchFamily="-102" charset="0"/>
                <a:cs typeface="Arial" pitchFamily="-102" charset="0"/>
              </a:rPr>
              <a:t>Theoretische Fundierung und Operationalität der Regeln</a:t>
            </a:r>
          </a:p>
          <a:p>
            <a:pPr lvl="1"/>
            <a:r>
              <a:rPr lang="de-AT" sz="2400">
                <a:latin typeface="Arial" pitchFamily="-102" charset="0"/>
                <a:cs typeface="Arial" pitchFamily="-102" charset="0"/>
              </a:rPr>
              <a:t>Schaffung von Anreizen für Banken zur Einrichtung eines effizientes Risikomanagement </a:t>
            </a:r>
            <a:endParaRPr lang="de-DE" sz="2400" dirty="0">
              <a:latin typeface="Arial" pitchFamily="-102" charset="0"/>
              <a:cs typeface="Arial" pitchFamily="-102"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r>
              <a:rPr lang="de-AT" smtClean="0"/>
              <a:t>Bankwesengesetz (BWG) – Basel II: Eckpunkte</a:t>
            </a:r>
            <a:endParaRPr lang="de-DE" dirty="0"/>
          </a:p>
        </p:txBody>
      </p:sp>
      <p:sp>
        <p:nvSpPr>
          <p:cNvPr id="73731" name="Rectangle 5"/>
          <p:cNvSpPr>
            <a:spLocks noGrp="1" noChangeArrowheads="1"/>
          </p:cNvSpPr>
          <p:nvPr>
            <p:ph idx="1"/>
          </p:nvPr>
        </p:nvSpPr>
        <p:spPr/>
        <p:txBody>
          <a:bodyPr/>
          <a:lstStyle/>
          <a:p>
            <a:r>
              <a:rPr lang="de-AT" dirty="0" smtClean="0"/>
              <a:t>„3 Säulen“ Konzept</a:t>
            </a:r>
          </a:p>
          <a:p>
            <a:endParaRPr lang="de-AT" dirty="0" smtClean="0"/>
          </a:p>
          <a:p>
            <a:pPr lvl="1"/>
            <a:r>
              <a:rPr lang="de-AT" dirty="0" smtClean="0"/>
              <a:t>1. Säule: Mindest-Kapitalvorschriften</a:t>
            </a:r>
          </a:p>
          <a:p>
            <a:pPr lvl="1"/>
            <a:r>
              <a:rPr lang="de-AT" dirty="0" smtClean="0"/>
              <a:t>2. Säule: Aufsichtliches Überprüfungsverfahren</a:t>
            </a:r>
          </a:p>
          <a:p>
            <a:pPr lvl="1"/>
            <a:r>
              <a:rPr lang="de-AT" dirty="0" smtClean="0"/>
              <a:t>3. Säule: Marktdisziplin (Transparenzbestimmungen) </a:t>
            </a:r>
          </a:p>
          <a:p>
            <a:endParaRPr lang="de-AT" dirty="0" smtClean="0"/>
          </a:p>
          <a:p>
            <a:pPr lvl="3"/>
            <a:r>
              <a:rPr lang="de-AT" dirty="0" smtClean="0"/>
              <a:t>UND Basel III als Folge der Finanzkrise?</a:t>
            </a:r>
            <a:endParaRPr lang="de-AT"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e-DE" dirty="0" smtClean="0"/>
              <a:t>EU-Recht im Bankensektor: </a:t>
            </a:r>
            <a:br>
              <a:rPr lang="de-DE" dirty="0" smtClean="0"/>
            </a:br>
            <a:r>
              <a:rPr lang="de-DE" dirty="0" smtClean="0"/>
              <a:t>Aktuelle Entwicklungen</a:t>
            </a:r>
            <a:endParaRPr lang="de-DE" dirty="0"/>
          </a:p>
        </p:txBody>
      </p:sp>
      <p:sp>
        <p:nvSpPr>
          <p:cNvPr id="74755" name="Rectangle 3"/>
          <p:cNvSpPr>
            <a:spLocks noGrp="1" noChangeArrowheads="1"/>
          </p:cNvSpPr>
          <p:nvPr>
            <p:ph idx="1"/>
          </p:nvPr>
        </p:nvSpPr>
        <p:spPr/>
        <p:txBody>
          <a:bodyPr/>
          <a:lstStyle/>
          <a:p>
            <a:pPr lvl="1"/>
            <a:r>
              <a:rPr lang="de-DE" dirty="0" smtClean="0"/>
              <a:t>„EU-Kommission will klaren Regelungsrahmen für Banken</a:t>
            </a:r>
            <a:r>
              <a:rPr lang="ja-JP" altLang="de-DE" dirty="0" smtClean="0"/>
              <a:t>“</a:t>
            </a:r>
            <a:r>
              <a:rPr lang="de-DE" altLang="ja-JP" dirty="0" smtClean="0"/>
              <a:t> </a:t>
            </a:r>
            <a:br>
              <a:rPr lang="de-DE" altLang="ja-JP" dirty="0" smtClean="0"/>
            </a:br>
            <a:r>
              <a:rPr lang="de-DE" altLang="ja-JP" dirty="0" smtClean="0"/>
              <a:t>(wirtschaftsblatt.at, 17.10.2011)</a:t>
            </a:r>
          </a:p>
          <a:p>
            <a:pPr lvl="1"/>
            <a:r>
              <a:rPr lang="de-DE" dirty="0" smtClean="0"/>
              <a:t>„Banken: EU nimmt Aufsichtsräte an die Kandare</a:t>
            </a:r>
            <a:r>
              <a:rPr lang="ja-JP" altLang="de-DE" dirty="0" smtClean="0"/>
              <a:t>“</a:t>
            </a:r>
            <a:r>
              <a:rPr lang="de-DE" altLang="ja-JP" dirty="0" smtClean="0"/>
              <a:t> </a:t>
            </a:r>
            <a:br>
              <a:rPr lang="de-DE" altLang="ja-JP" dirty="0" smtClean="0"/>
            </a:br>
            <a:r>
              <a:rPr lang="de-DE" altLang="ja-JP" dirty="0" smtClean="0"/>
              <a:t>(Die Presse, 30.10.2011)</a:t>
            </a:r>
          </a:p>
          <a:p>
            <a:pPr lvl="1"/>
            <a:r>
              <a:rPr lang="de-DE" dirty="0" smtClean="0"/>
              <a:t>„EU erwägt Rating-Verbot für Schuldenkrisen-Länder</a:t>
            </a:r>
            <a:r>
              <a:rPr lang="ja-JP" altLang="de-DE" dirty="0" smtClean="0"/>
              <a:t>“</a:t>
            </a:r>
            <a:r>
              <a:rPr lang="de-DE" altLang="ja-JP" dirty="0" smtClean="0"/>
              <a:t/>
            </a:r>
            <a:br>
              <a:rPr lang="de-DE" altLang="ja-JP" dirty="0" smtClean="0"/>
            </a:br>
            <a:r>
              <a:rPr lang="de-DE" altLang="ja-JP" dirty="0" smtClean="0"/>
              <a:t>(DiePresse.com, 20.10.2011)</a:t>
            </a:r>
            <a:endParaRPr lang="de-DE" dirty="0" smtClean="0"/>
          </a:p>
          <a:p>
            <a:pPr lvl="1"/>
            <a:r>
              <a:rPr lang="de-DE" dirty="0" smtClean="0"/>
              <a:t>„EU-Spitze drängt G-20 zur Reform des Finanzsektors</a:t>
            </a:r>
            <a:r>
              <a:rPr lang="ja-JP" altLang="de-DE" dirty="0" smtClean="0"/>
              <a:t>“</a:t>
            </a:r>
            <a:r>
              <a:rPr lang="de-DE" altLang="ja-JP" dirty="0" smtClean="0"/>
              <a:t/>
            </a:r>
            <a:br>
              <a:rPr lang="de-DE" altLang="ja-JP" dirty="0" smtClean="0"/>
            </a:br>
            <a:r>
              <a:rPr lang="de-DE" altLang="ja-JP" dirty="0" smtClean="0"/>
              <a:t>(DiePresse.com, 20.10.2011)</a:t>
            </a:r>
            <a:endParaRPr lang="de-DE" dirty="0" smtClean="0"/>
          </a:p>
          <a:p>
            <a:pPr lvl="3"/>
            <a:endParaRPr lang="de-DE" dirty="0" smtClean="0"/>
          </a:p>
          <a:p>
            <a:pPr lvl="3"/>
            <a:r>
              <a:rPr lang="de-DE" dirty="0" smtClean="0"/>
              <a:t>Mögliche Folgen der Finanzkrise?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GB" dirty="0">
                <a:latin typeface="Arial" pitchFamily="-102" charset="0"/>
                <a:ea typeface="ＭＳ Ｐゴシック" pitchFamily="-102" charset="-128"/>
              </a:rPr>
              <a:t>Aktuelle </a:t>
            </a:r>
            <a:r>
              <a:rPr lang="en-GB" dirty="0" smtClean="0">
                <a:latin typeface="Arial" pitchFamily="-102" charset="0"/>
                <a:ea typeface="ＭＳ Ｐゴシック" pitchFamily="-102" charset="-128"/>
              </a:rPr>
              <a:t>Entwicklungen</a:t>
            </a:r>
            <a:endParaRPr lang="de-DE" dirty="0">
              <a:latin typeface="Arial" pitchFamily="-102" charset="0"/>
              <a:ea typeface="ＭＳ Ｐゴシック" pitchFamily="-102" charset="-128"/>
            </a:endParaRPr>
          </a:p>
        </p:txBody>
      </p:sp>
      <p:sp>
        <p:nvSpPr>
          <p:cNvPr id="79875" name="Rectangle 3"/>
          <p:cNvSpPr>
            <a:spLocks noGrp="1" noChangeArrowheads="1"/>
          </p:cNvSpPr>
          <p:nvPr>
            <p:ph idx="1"/>
          </p:nvPr>
        </p:nvSpPr>
        <p:spPr/>
        <p:txBody>
          <a:bodyPr/>
          <a:lstStyle/>
          <a:p>
            <a:pPr lvl="1"/>
            <a:r>
              <a:rPr lang="de-DE" sz="2400" dirty="0">
                <a:latin typeface="Arial" pitchFamily="-102" charset="0"/>
                <a:cs typeface="Arial" pitchFamily="-102" charset="0"/>
              </a:rPr>
              <a:t>Strengere Eigenkapitalvorschriften?</a:t>
            </a:r>
            <a:r>
              <a:rPr lang="de-DE" sz="2400" dirty="0" smtClean="0">
                <a:latin typeface="Arial" pitchFamily="-102" charset="0"/>
                <a:cs typeface="Arial" pitchFamily="-102" charset="0"/>
              </a:rPr>
              <a:t> </a:t>
            </a:r>
          </a:p>
          <a:p>
            <a:pPr lvl="1"/>
            <a:r>
              <a:rPr lang="de-DE" sz="2400" dirty="0">
                <a:latin typeface="Arial" pitchFamily="-102" charset="0"/>
                <a:cs typeface="Arial" pitchFamily="-102" charset="0"/>
              </a:rPr>
              <a:t>Basel IV</a:t>
            </a:r>
            <a:r>
              <a:rPr lang="de-DE" sz="2400" dirty="0" smtClean="0">
                <a:latin typeface="Arial" pitchFamily="-102" charset="0"/>
                <a:cs typeface="Arial" pitchFamily="-102" charset="0"/>
              </a:rPr>
              <a:t>?</a:t>
            </a:r>
          </a:p>
          <a:p>
            <a:pPr lvl="1"/>
            <a:r>
              <a:rPr lang="de-DE" sz="2400" dirty="0">
                <a:latin typeface="Arial" pitchFamily="-102" charset="0"/>
                <a:cs typeface="Arial" pitchFamily="-102" charset="0"/>
              </a:rPr>
              <a:t>Sollen weitere Finanzinstrumente den MiFID- Regelungen unterliegen</a:t>
            </a:r>
            <a:r>
              <a:rPr lang="de-DE" sz="2400" dirty="0" smtClean="0">
                <a:latin typeface="Arial" pitchFamily="-102" charset="0"/>
                <a:cs typeface="Arial" pitchFamily="-102" charset="0"/>
              </a:rPr>
              <a:t>?</a:t>
            </a:r>
          </a:p>
          <a:p>
            <a:pPr lvl="1"/>
            <a:r>
              <a:rPr lang="de-DE" sz="2400" dirty="0">
                <a:latin typeface="Arial" pitchFamily="-102" charset="0"/>
                <a:cs typeface="Arial" pitchFamily="-102" charset="0"/>
              </a:rPr>
              <a:t>MiFID </a:t>
            </a:r>
            <a:r>
              <a:rPr lang="de-DE" sz="2400" dirty="0" smtClean="0">
                <a:latin typeface="Arial" pitchFamily="-102" charset="0"/>
                <a:cs typeface="Arial" pitchFamily="-102" charset="0"/>
              </a:rPr>
              <a:t>II?</a:t>
            </a:r>
            <a:r>
              <a:rPr lang="de-DE" dirty="0" smtClean="0">
                <a:latin typeface="Arial" pitchFamily="-102" charset="0"/>
                <a:cs typeface="Arial" pitchFamily="-102" charset="0"/>
              </a:rPr>
              <a:t> </a:t>
            </a:r>
            <a:endParaRPr lang="de-DE" sz="2400" dirty="0" smtClean="0">
              <a:latin typeface="Arial" pitchFamily="-102" charset="0"/>
              <a:cs typeface="Arial" pitchFamily="-102" charset="0"/>
            </a:endParaRPr>
          </a:p>
          <a:p>
            <a:pPr lvl="1"/>
            <a:r>
              <a:rPr lang="de-DE" sz="2400" dirty="0">
                <a:latin typeface="Arial" pitchFamily="-102" charset="0"/>
                <a:cs typeface="Arial" pitchFamily="-102" charset="0"/>
              </a:rPr>
              <a:t>UND weitere</a:t>
            </a:r>
            <a:r>
              <a:rPr lang="de-DE" sz="2400" dirty="0" smtClean="0">
                <a:latin typeface="Arial" pitchFamily="-102" charset="0"/>
                <a:cs typeface="Arial" pitchFamily="-102" charset="0"/>
              </a:rPr>
              <a:t>?</a:t>
            </a:r>
          </a:p>
          <a:p>
            <a:pPr lvl="1"/>
            <a:endParaRPr lang="de-DE" dirty="0" smtClean="0">
              <a:latin typeface="Arial" pitchFamily="-102" charset="0"/>
              <a:cs typeface="Arial" pitchFamily="-102" charset="0"/>
            </a:endParaRPr>
          </a:p>
          <a:p>
            <a:pPr lvl="4"/>
            <a:endParaRPr lang="de-DE" dirty="0" smtClean="0">
              <a:latin typeface="Arial" pitchFamily="-102" charset="0"/>
              <a:cs typeface="Arial" pitchFamily="-102" charset="0"/>
            </a:endParaRPr>
          </a:p>
          <a:p>
            <a:pPr lvl="4"/>
            <a:endParaRPr lang="de-DE" dirty="0" smtClean="0">
              <a:latin typeface="Arial" pitchFamily="-102" charset="0"/>
              <a:cs typeface="Arial" pitchFamily="-102" charset="0"/>
            </a:endParaRPr>
          </a:p>
          <a:p>
            <a:pPr lvl="4"/>
            <a:endParaRPr lang="de-DE" dirty="0" smtClean="0">
              <a:latin typeface="Arial" pitchFamily="-102" charset="0"/>
              <a:cs typeface="Arial" pitchFamily="-102"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AutoShape 7"/>
          <p:cNvSpPr>
            <a:spLocks noChangeArrowheads="1"/>
          </p:cNvSpPr>
          <p:nvPr/>
        </p:nvSpPr>
        <p:spPr bwMode="auto">
          <a:xfrm>
            <a:off x="685800" y="609600"/>
            <a:ext cx="8229600" cy="1066800"/>
          </a:xfrm>
          <a:prstGeom prst="roundRect">
            <a:avLst>
              <a:gd name="adj" fmla="val 16667"/>
            </a:avLst>
          </a:prstGeom>
          <a:solidFill>
            <a:schemeClr val="bg1"/>
          </a:solidFill>
          <a:ln w="9525">
            <a:noFill/>
            <a:round/>
            <a:headEnd/>
            <a:tailEnd/>
          </a:ln>
        </p:spPr>
        <p:txBody>
          <a:bodyPr wrap="none" anchor="ctr">
            <a:prstTxWarp prst="textNoShape">
              <a:avLst/>
            </a:prstTxWarp>
          </a:bodyPr>
          <a:lstStyle/>
          <a:p>
            <a:endParaRPr lang="de-DE" dirty="0"/>
          </a:p>
        </p:txBody>
      </p:sp>
      <p:sp>
        <p:nvSpPr>
          <p:cNvPr id="61443" name="Rectangle 10"/>
          <p:cNvSpPr>
            <a:spLocks noGrp="1" noChangeArrowheads="1"/>
          </p:cNvSpPr>
          <p:nvPr>
            <p:ph idx="1"/>
          </p:nvPr>
        </p:nvSpPr>
        <p:spPr/>
        <p:txBody>
          <a:bodyPr/>
          <a:lstStyle/>
          <a:p>
            <a:pPr>
              <a:buFontTx/>
              <a:buNone/>
            </a:pPr>
            <a:endParaRPr lang="de-DE" dirty="0">
              <a:latin typeface="Arial" pitchFamily="-102" charset="0"/>
              <a:ea typeface="ＭＳ Ｐゴシック" pitchFamily="-102" charset="-128"/>
            </a:endParaRPr>
          </a:p>
          <a:p>
            <a:pPr>
              <a:buFontTx/>
              <a:buNone/>
            </a:pPr>
            <a:endParaRPr lang="de-DE" dirty="0">
              <a:latin typeface="Arial" pitchFamily="-102" charset="0"/>
              <a:ea typeface="ＭＳ Ｐゴシック" pitchFamily="-102" charset="-128"/>
            </a:endParaRPr>
          </a:p>
          <a:p>
            <a:pPr algn="ctr">
              <a:buFontTx/>
              <a:buNone/>
            </a:pPr>
            <a:r>
              <a:rPr lang="de-DE" dirty="0">
                <a:latin typeface="Arial" pitchFamily="-102" charset="0"/>
                <a:ea typeface="ＭＳ Ｐゴシック" pitchFamily="-102" charset="-128"/>
              </a:rPr>
              <a:t>„Eine starke Börse kann eben kein Klub für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ethische Kultur sein,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und die Kapitalien der großen Banken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sind eben so wenig Wohlfahrtseinrichtungen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wie Flinten und Kanonen es sind.</a:t>
            </a:r>
            <a:r>
              <a:rPr lang="ja-JP" altLang="de-DE">
                <a:latin typeface="Arial" pitchFamily="-102" charset="0"/>
                <a:ea typeface="ＭＳ Ｐゴシック" pitchFamily="-102" charset="-128"/>
              </a:rPr>
              <a:t>“</a:t>
            </a:r>
            <a:r>
              <a:rPr lang="de-DE" altLang="ja-JP" dirty="0">
                <a:latin typeface="Arial" pitchFamily="-102" charset="0"/>
                <a:ea typeface="ＭＳ Ｐゴシック" pitchFamily="-102" charset="-128"/>
              </a:rPr>
              <a:t> </a:t>
            </a:r>
          </a:p>
          <a:p>
            <a:pPr>
              <a:buFontTx/>
              <a:buNone/>
            </a:pPr>
            <a:endParaRPr lang="de-DE" dirty="0">
              <a:latin typeface="Arial" pitchFamily="-102" charset="0"/>
              <a:ea typeface="ＭＳ Ｐゴシック" pitchFamily="-102" charset="-128"/>
            </a:endParaRPr>
          </a:p>
          <a:p>
            <a:pPr lvl="4"/>
            <a:r>
              <a:rPr lang="de-DE" dirty="0">
                <a:latin typeface="Arial" pitchFamily="-102" charset="0"/>
                <a:cs typeface="Arial" pitchFamily="-102" charset="0"/>
              </a:rPr>
              <a:t>Max Weber: Die Börse (Göttingen, 1884)</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Aktuelle Entwicklungen:</a:t>
            </a:r>
            <a:br>
              <a:rPr lang="de-DE" dirty="0" smtClean="0"/>
            </a:br>
            <a:r>
              <a:rPr lang="de-DE" dirty="0" smtClean="0"/>
              <a:t>MiFID II</a:t>
            </a:r>
            <a:endParaRPr lang="de-DE"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4018" name="Titel 1"/>
          <p:cNvSpPr>
            <a:spLocks noGrp="1"/>
          </p:cNvSpPr>
          <p:nvPr>
            <p:ph type="title"/>
          </p:nvPr>
        </p:nvSpPr>
        <p:spPr/>
        <p:txBody>
          <a:bodyPr/>
          <a:lstStyle/>
          <a:p>
            <a:r>
              <a:rPr lang="de-DE" dirty="0" smtClean="0">
                <a:latin typeface="Arial" pitchFamily="-84" charset="0"/>
              </a:rPr>
              <a:t>MiFID II</a:t>
            </a:r>
          </a:p>
        </p:txBody>
      </p:sp>
      <p:sp>
        <p:nvSpPr>
          <p:cNvPr id="214019" name="Inhaltsplatzhalter 4"/>
          <p:cNvSpPr>
            <a:spLocks noGrp="1"/>
          </p:cNvSpPr>
          <p:nvPr>
            <p:ph idx="1"/>
          </p:nvPr>
        </p:nvSpPr>
        <p:spPr/>
        <p:txBody>
          <a:bodyPr/>
          <a:lstStyle/>
          <a:p>
            <a:pPr marL="0" indent="0">
              <a:buFontTx/>
              <a:buNone/>
            </a:pPr>
            <a:r>
              <a:rPr lang="de-DE" dirty="0" smtClean="0"/>
              <a:t>Die Europäische Kommission präsentierte am </a:t>
            </a:r>
            <a:br>
              <a:rPr lang="de-DE" dirty="0" smtClean="0"/>
            </a:br>
            <a:r>
              <a:rPr lang="de-DE" dirty="0" smtClean="0"/>
              <a:t>20. Oktober 2011 ihren Entwurf für MiFID II;</a:t>
            </a:r>
          </a:p>
          <a:p>
            <a:r>
              <a:rPr lang="de-DE" dirty="0" smtClean="0">
                <a:solidFill>
                  <a:srgbClr val="000000"/>
                </a:solidFill>
                <a:ea typeface="Verdana"/>
              </a:rPr>
              <a:t>endgültige Umsetzung: RL 2014/65/EU vom 15.05.2014</a:t>
            </a:r>
            <a:r>
              <a:rPr lang="de-DE" b="0" dirty="0" smtClean="0">
                <a:solidFill>
                  <a:srgbClr val="000000"/>
                </a:solidFill>
                <a:ea typeface="Verdana"/>
              </a:rPr>
              <a:t>.</a:t>
            </a:r>
            <a:r>
              <a:rPr lang="de-AT" dirty="0" smtClean="0"/>
              <a:t> </a:t>
            </a:r>
          </a:p>
          <a:p>
            <a:pPr marL="0" indent="0">
              <a:buFontTx/>
              <a:buNone/>
            </a:pPr>
            <a:r>
              <a:rPr lang="de-AT" dirty="0" smtClean="0"/>
              <a:t>Ziele: </a:t>
            </a:r>
          </a:p>
          <a:p>
            <a:pPr lvl="1"/>
            <a:r>
              <a:rPr lang="de-AT" dirty="0" smtClean="0">
                <a:ea typeface="Arial" pitchFamily="-84" charset="0"/>
              </a:rPr>
              <a:t>besserer Anlegerschutz</a:t>
            </a:r>
          </a:p>
          <a:p>
            <a:pPr lvl="1"/>
            <a:r>
              <a:rPr lang="de-AT" dirty="0" smtClean="0">
                <a:ea typeface="Arial" pitchFamily="-84" charset="0"/>
              </a:rPr>
              <a:t>mehr Transparenz</a:t>
            </a:r>
          </a:p>
          <a:p>
            <a:pPr lvl="1"/>
            <a:r>
              <a:rPr lang="de-AT" dirty="0" smtClean="0">
                <a:ea typeface="Arial" pitchFamily="-84" charset="0"/>
              </a:rPr>
              <a:t>stabilere Finanzmärkte</a:t>
            </a:r>
            <a:r>
              <a:rPr lang="de-DE" dirty="0" smtClean="0">
                <a:ea typeface="Arial" pitchFamily="-84" charset="0"/>
              </a:rPr>
              <a:t> </a:t>
            </a:r>
          </a:p>
          <a:p>
            <a:pPr marL="0" indent="0">
              <a:buFontTx/>
              <a:buNone/>
            </a:pPr>
            <a:endParaRPr lang="de-DE"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42" name="Titel 1"/>
          <p:cNvSpPr>
            <a:spLocks noGrp="1"/>
          </p:cNvSpPr>
          <p:nvPr>
            <p:ph type="title"/>
          </p:nvPr>
        </p:nvSpPr>
        <p:spPr/>
        <p:txBody>
          <a:bodyPr/>
          <a:lstStyle/>
          <a:p>
            <a:r>
              <a:rPr lang="de-DE" dirty="0" smtClean="0">
                <a:latin typeface="Arial" pitchFamily="-84" charset="0"/>
              </a:rPr>
              <a:t>MiFID II</a:t>
            </a:r>
          </a:p>
        </p:txBody>
      </p:sp>
      <p:sp>
        <p:nvSpPr>
          <p:cNvPr id="215043" name="Inhaltsplatzhalter 4"/>
          <p:cNvSpPr>
            <a:spLocks noGrp="1"/>
          </p:cNvSpPr>
          <p:nvPr>
            <p:ph idx="1"/>
          </p:nvPr>
        </p:nvSpPr>
        <p:spPr/>
        <p:txBody>
          <a:bodyPr/>
          <a:lstStyle/>
          <a:p>
            <a:pPr marL="0" indent="0">
              <a:buFontTx/>
              <a:buNone/>
            </a:pPr>
            <a:r>
              <a:rPr lang="de-DE" dirty="0" smtClean="0">
                <a:latin typeface="Arial" pitchFamily="-84" charset="0"/>
              </a:rPr>
              <a:t>Kernpunkte</a:t>
            </a:r>
          </a:p>
          <a:p>
            <a:pPr lvl="1"/>
            <a:r>
              <a:rPr lang="de-AT" dirty="0" smtClean="0">
                <a:latin typeface="Arial" pitchFamily="-84" charset="0"/>
                <a:ea typeface="Arial" pitchFamily="-84" charset="0"/>
                <a:cs typeface="Arial" pitchFamily="-84" charset="0"/>
              </a:rPr>
              <a:t>Erweiterung des Anwendungsbereiches</a:t>
            </a:r>
          </a:p>
          <a:p>
            <a:pPr lvl="1"/>
            <a:r>
              <a:rPr lang="de-DE" dirty="0" smtClean="0">
                <a:latin typeface="Arial" pitchFamily="-84" charset="0"/>
                <a:ea typeface="Arial" pitchFamily="-84" charset="0"/>
                <a:cs typeface="Arial" pitchFamily="-84" charset="0"/>
              </a:rPr>
              <a:t>Robustere und effizientere Marktstrukturen </a:t>
            </a:r>
          </a:p>
          <a:p>
            <a:pPr lvl="1"/>
            <a:r>
              <a:rPr lang="de-DE" dirty="0" smtClean="0">
                <a:latin typeface="Arial" pitchFamily="-84" charset="0"/>
                <a:ea typeface="Arial" pitchFamily="-84" charset="0"/>
                <a:cs typeface="Arial" pitchFamily="-84" charset="0"/>
              </a:rPr>
              <a:t>Berücksichtigung technologischer Innovationen</a:t>
            </a:r>
            <a:r>
              <a:rPr lang="de-AT" dirty="0" smtClean="0">
                <a:latin typeface="Arial" pitchFamily="-84" charset="0"/>
                <a:ea typeface="Arial" pitchFamily="-84" charset="0"/>
                <a:cs typeface="Arial" pitchFamily="-84" charset="0"/>
              </a:rPr>
              <a:t> (High Frequency Trading)</a:t>
            </a:r>
            <a:r>
              <a:rPr lang="de-DE" dirty="0" smtClean="0">
                <a:latin typeface="Arial" pitchFamily="-84" charset="0"/>
                <a:ea typeface="Arial" pitchFamily="-84" charset="0"/>
                <a:cs typeface="Arial" pitchFamily="-84" charset="0"/>
              </a:rPr>
              <a:t> </a:t>
            </a:r>
          </a:p>
          <a:p>
            <a:pPr lvl="1"/>
            <a:r>
              <a:rPr lang="de-DE" dirty="0" smtClean="0">
                <a:latin typeface="Arial" pitchFamily="-84" charset="0"/>
                <a:ea typeface="Arial" pitchFamily="-84" charset="0"/>
                <a:cs typeface="Arial" pitchFamily="-84" charset="0"/>
              </a:rPr>
              <a:t>Erhöhung der Transparenz </a:t>
            </a:r>
          </a:p>
          <a:p>
            <a:pPr lvl="1"/>
            <a:r>
              <a:rPr lang="de-DE" dirty="0" smtClean="0">
                <a:latin typeface="Arial" pitchFamily="-84" charset="0"/>
                <a:ea typeface="Arial" pitchFamily="-84" charset="0"/>
                <a:cs typeface="Arial" pitchFamily="-84" charset="0"/>
              </a:rPr>
              <a:t>Stärkung der Aufsichtsbefugnisse und strengere Regelungen für Warenderivatemärkte </a:t>
            </a:r>
          </a:p>
          <a:p>
            <a:pPr lvl="1"/>
            <a:r>
              <a:rPr lang="de-DE" dirty="0" smtClean="0">
                <a:latin typeface="Arial" pitchFamily="-84" charset="0"/>
                <a:ea typeface="Arial" pitchFamily="-84" charset="0"/>
                <a:cs typeface="Arial" pitchFamily="-84" charset="0"/>
              </a:rPr>
              <a:t>Verbesserung des Anlegerschutzes </a:t>
            </a:r>
          </a:p>
          <a:p>
            <a:pPr marL="0" indent="0">
              <a:buFontTx/>
              <a:buNone/>
            </a:pPr>
            <a:endParaRPr lang="de-DE" dirty="0" smtClean="0">
              <a:latin typeface="Arial" pitchFamily="-8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sind die Highlights? </a:t>
            </a:r>
            <a:br>
              <a:rPr lang="de-DE" dirty="0" smtClean="0"/>
            </a:br>
            <a:endParaRPr lang="de-DE" dirty="0"/>
          </a:p>
        </p:txBody>
      </p:sp>
      <p:sp>
        <p:nvSpPr>
          <p:cNvPr id="3" name="Inhaltsplatzhalter 2"/>
          <p:cNvSpPr>
            <a:spLocks noGrp="1"/>
          </p:cNvSpPr>
          <p:nvPr>
            <p:ph idx="1"/>
          </p:nvPr>
        </p:nvSpPr>
        <p:spPr/>
        <p:txBody>
          <a:bodyPr/>
          <a:lstStyle/>
          <a:p>
            <a:pPr lvl="1"/>
            <a:r>
              <a:rPr lang="de-DE" dirty="0" smtClean="0"/>
              <a:t>umfasst weitere Marktteilnehmer</a:t>
            </a:r>
          </a:p>
          <a:p>
            <a:pPr lvl="1"/>
            <a:r>
              <a:rPr lang="de-DE" dirty="0" smtClean="0"/>
              <a:t>umfasst weitere Finanzinstrumente</a:t>
            </a:r>
          </a:p>
          <a:p>
            <a:pPr lvl="1"/>
            <a:r>
              <a:rPr lang="de-DE" dirty="0" smtClean="0"/>
              <a:t>erhöhte Transparenz</a:t>
            </a:r>
          </a:p>
          <a:p>
            <a:pPr lvl="1"/>
            <a:r>
              <a:rPr lang="de-DE" dirty="0" smtClean="0"/>
              <a:t>erhöhter Kundenschutz</a:t>
            </a:r>
          </a:p>
          <a:p>
            <a:r>
              <a:rPr lang="de-DE" dirty="0" smtClean="0"/>
              <a:t> </a:t>
            </a:r>
          </a:p>
          <a:p>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Zur Diskussion</a:t>
            </a:r>
            <a:endParaRPr lang="de-DE" dirty="0"/>
          </a:p>
        </p:txBody>
      </p:sp>
      <p:sp>
        <p:nvSpPr>
          <p:cNvPr id="3" name="Inhaltsplatzhalter 2"/>
          <p:cNvSpPr>
            <a:spLocks noGrp="1"/>
          </p:cNvSpPr>
          <p:nvPr>
            <p:ph idx="1"/>
          </p:nvPr>
        </p:nvSpPr>
        <p:spPr>
          <a:xfrm>
            <a:off x="406400" y="2286000"/>
            <a:ext cx="8356600" cy="3376613"/>
          </a:xfrm>
        </p:spPr>
        <p:txBody>
          <a:bodyPr anchor="t"/>
          <a:lstStyle/>
          <a:p>
            <a:pPr algn="ctr">
              <a:spcBef>
                <a:spcPts val="3600"/>
              </a:spcBef>
              <a:spcAft>
                <a:spcPts val="0"/>
              </a:spcAft>
            </a:pPr>
            <a:r>
              <a:rPr lang="de-DE" sz="8800" dirty="0" smtClean="0">
                <a:solidFill>
                  <a:schemeClr val="tx1"/>
                </a:solidFill>
              </a:rPr>
              <a:t>?</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Aktuelle Entwicklungen:</a:t>
            </a:r>
            <a:br>
              <a:rPr lang="de-DE" dirty="0" smtClean="0"/>
            </a:br>
            <a:r>
              <a:rPr lang="de-DE" dirty="0" smtClean="0"/>
              <a:t>Basel III</a:t>
            </a: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de-DE" dirty="0" smtClean="0"/>
              <a:t>Basel III</a:t>
            </a:r>
          </a:p>
        </p:txBody>
      </p:sp>
      <p:sp>
        <p:nvSpPr>
          <p:cNvPr id="74755" name="Rectangle 3"/>
          <p:cNvSpPr>
            <a:spLocks noGrp="1" noChangeArrowheads="1"/>
          </p:cNvSpPr>
          <p:nvPr>
            <p:ph idx="1"/>
          </p:nvPr>
        </p:nvSpPr>
        <p:spPr/>
        <p:txBody>
          <a:bodyPr/>
          <a:lstStyle/>
          <a:p>
            <a:r>
              <a:rPr lang="de-DE" dirty="0" smtClean="0"/>
              <a:t>Pittsburgh, September 2009: Gipfeltreffen G-20</a:t>
            </a:r>
          </a:p>
          <a:p>
            <a:pPr lvl="1"/>
            <a:r>
              <a:rPr lang="de-DE" dirty="0" smtClean="0"/>
              <a:t>Stand unter dem Einfluss der Finanzkrise</a:t>
            </a:r>
          </a:p>
          <a:p>
            <a:pPr lvl="1"/>
            <a:r>
              <a:rPr lang="de-DE" dirty="0" smtClean="0"/>
              <a:t>Zentrales Ergebnis:</a:t>
            </a:r>
            <a:br>
              <a:rPr lang="de-DE" dirty="0" smtClean="0"/>
            </a:br>
            <a:r>
              <a:rPr lang="de-DE" dirty="0" smtClean="0"/>
              <a:t>Entscheidung für „Rahmenwerk für ein starkes, nachhaltiges und ausgewogenes Wirtschaftswachstum</a:t>
            </a:r>
            <a:r>
              <a:rPr lang="ja-JP" altLang="de-DE" dirty="0" smtClean="0"/>
              <a:t>”</a:t>
            </a:r>
            <a:endParaRPr lang="de-DE" altLang="ja-JP" dirty="0" smtClean="0"/>
          </a:p>
          <a:p>
            <a:pPr lvl="1"/>
            <a:r>
              <a:rPr lang="de-DE" dirty="0" smtClean="0"/>
              <a:t>Vorschläge zu Finanzmarktfragen</a:t>
            </a:r>
          </a:p>
          <a:p>
            <a:pPr lvl="2"/>
            <a:r>
              <a:rPr lang="de-DE" dirty="0" smtClean="0"/>
              <a:t>ua höhere Standards und einheitliche, qualitativ hochwertige Rechnungslegungsstandards für „systemrelevante</a:t>
            </a:r>
            <a:r>
              <a:rPr lang="ja-JP" altLang="de-DE" dirty="0" smtClean="0"/>
              <a:t>”</a:t>
            </a:r>
            <a:r>
              <a:rPr lang="de-DE" altLang="ja-JP" dirty="0" smtClean="0"/>
              <a:t> Finanzinstitute</a:t>
            </a:r>
            <a:endParaRPr lang="de-DE" dirty="0" smtClean="0"/>
          </a:p>
          <a:p>
            <a:pPr lvl="3"/>
            <a:r>
              <a:rPr lang="de-DE" dirty="0" smtClean="0"/>
              <a:t>Der Grundstein für „Basel III</a:t>
            </a:r>
            <a:r>
              <a:rPr lang="ja-JP" altLang="de-DE" dirty="0" smtClean="0"/>
              <a:t>”</a:t>
            </a:r>
            <a:r>
              <a:rPr lang="de-DE" altLang="ja-JP" dirty="0" smtClean="0"/>
              <a:t> war gelegt...</a:t>
            </a:r>
          </a:p>
          <a:p>
            <a:pPr lvl="1"/>
            <a:endParaRPr lang="de-DE" dirty="0" smtClean="0"/>
          </a:p>
          <a:p>
            <a:pPr lvl="1"/>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4"/>
          <p:cNvSpPr>
            <a:spLocks noGrp="1" noChangeArrowheads="1"/>
          </p:cNvSpPr>
          <p:nvPr>
            <p:ph type="title"/>
          </p:nvPr>
        </p:nvSpPr>
        <p:spPr/>
        <p:txBody>
          <a:bodyPr/>
          <a:lstStyle/>
          <a:p>
            <a:r>
              <a:rPr lang="de-DE" dirty="0" smtClean="0"/>
              <a:t>Basel III</a:t>
            </a:r>
            <a:endParaRPr lang="de-DE" dirty="0"/>
          </a:p>
        </p:txBody>
      </p:sp>
      <p:sp>
        <p:nvSpPr>
          <p:cNvPr id="86019" name="Rectangle 5"/>
          <p:cNvSpPr>
            <a:spLocks noGrp="1" noChangeArrowheads="1"/>
          </p:cNvSpPr>
          <p:nvPr>
            <p:ph idx="1"/>
          </p:nvPr>
        </p:nvSpPr>
        <p:spPr/>
        <p:txBody>
          <a:bodyPr/>
          <a:lstStyle/>
          <a:p>
            <a:r>
              <a:rPr lang="de-DE" dirty="0" smtClean="0"/>
              <a:t>26. Juli und 12. September 2010</a:t>
            </a:r>
          </a:p>
          <a:p>
            <a:pPr lvl="1"/>
            <a:r>
              <a:rPr lang="de-DE" dirty="0" smtClean="0"/>
              <a:t>Der Basler Ausschuss einigt sich über strengere bankaufsichtliche Regeln </a:t>
            </a:r>
            <a:br>
              <a:rPr lang="de-DE" dirty="0" smtClean="0"/>
            </a:br>
            <a:r>
              <a:rPr lang="de-DE" dirty="0" smtClean="0"/>
              <a:t>(Kernstück: höhere Mindestkapitalanforderungen),</a:t>
            </a:r>
            <a:br>
              <a:rPr lang="de-DE" dirty="0" smtClean="0"/>
            </a:br>
            <a:r>
              <a:rPr lang="de-DE" dirty="0" smtClean="0"/>
              <a:t>kurz: „Basel III". </a:t>
            </a:r>
          </a:p>
          <a:p>
            <a:r>
              <a:rPr lang="de-DE" dirty="0" smtClean="0"/>
              <a:t>Dezember 2010</a:t>
            </a:r>
          </a:p>
          <a:p>
            <a:pPr lvl="1"/>
            <a:r>
              <a:rPr lang="de-DE" dirty="0" smtClean="0"/>
              <a:t>Vorläufige Endfassung liegt vor.</a:t>
            </a:r>
          </a:p>
          <a:p>
            <a:r>
              <a:rPr lang="de-DE" dirty="0" smtClean="0"/>
              <a:t>EU Umsetzung bis 2013</a:t>
            </a:r>
          </a:p>
          <a:p>
            <a:pPr lvl="1"/>
            <a:r>
              <a:rPr lang="de-DE" dirty="0" smtClean="0"/>
              <a:t>Amendments zur Capital Requirements Directive (CRD), </a:t>
            </a:r>
            <a:br>
              <a:rPr lang="de-DE" dirty="0" smtClean="0"/>
            </a:br>
            <a:r>
              <a:rPr lang="de-DE" dirty="0" smtClean="0"/>
              <a:t>kurz: "CRD 4“</a:t>
            </a:r>
          </a:p>
          <a:p>
            <a:endParaRPr lang="de-DE"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Stand der verschiedenen Komponenten von Basel III und Umsetzung</a:t>
            </a:r>
            <a:endParaRPr lang="de-DE" dirty="0"/>
          </a:p>
        </p:txBody>
      </p:sp>
      <p:graphicFrame>
        <p:nvGraphicFramePr>
          <p:cNvPr id="4" name="Inhaltsplatzhalter 3"/>
          <p:cNvGraphicFramePr>
            <a:graphicFrameLocks noGrp="1"/>
          </p:cNvGraphicFramePr>
          <p:nvPr>
            <p:ph idx="1"/>
          </p:nvPr>
        </p:nvGraphicFramePr>
        <p:xfrm>
          <a:off x="393700" y="1676400"/>
          <a:ext cx="8356600" cy="4365589"/>
        </p:xfrm>
        <a:graphic>
          <a:graphicData uri="http://schemas.openxmlformats.org/drawingml/2006/table">
            <a:tbl>
              <a:tblPr firstRow="1" bandRow="1">
                <a:tableStyleId>{5C22544A-7EE6-4342-B048-85BDC9FD1C3A}</a:tableStyleId>
              </a:tblPr>
              <a:tblGrid>
                <a:gridCol w="3183468"/>
                <a:gridCol w="5173132"/>
              </a:tblGrid>
              <a:tr h="469694">
                <a:tc>
                  <a:txBody>
                    <a:bodyPr/>
                    <a:lstStyle/>
                    <a:p>
                      <a:r>
                        <a:rPr lang="de-DE" sz="1600" dirty="0" smtClean="0"/>
                        <a:t>Kernstücke von Basel III</a:t>
                      </a:r>
                      <a:endParaRPr lang="de-DE" sz="1600" dirty="0"/>
                    </a:p>
                  </a:txBody>
                  <a:tcPr marL="93719" marR="93719"/>
                </a:tc>
                <a:tc>
                  <a:txBody>
                    <a:bodyPr/>
                    <a:lstStyle/>
                    <a:p>
                      <a:r>
                        <a:rPr lang="de-DE" sz="1600" dirty="0" smtClean="0"/>
                        <a:t>Fortschritte</a:t>
                      </a:r>
                      <a:endParaRPr lang="de-DE" sz="1600" dirty="0"/>
                    </a:p>
                  </a:txBody>
                  <a:tcPr marL="93719" marR="93719"/>
                </a:tc>
              </a:tr>
              <a:tr h="739147">
                <a:tc>
                  <a:txBody>
                    <a:bodyPr/>
                    <a:lstStyle/>
                    <a:p>
                      <a:r>
                        <a:rPr lang="de-DE" sz="1600" dirty="0" smtClean="0"/>
                        <a:t>Basel III Reformen der</a:t>
                      </a:r>
                      <a:r>
                        <a:rPr lang="de-DE" sz="1600" baseline="0" dirty="0" smtClean="0"/>
                        <a:t> Eigenkapitalausstattung</a:t>
                      </a:r>
                      <a:endParaRPr lang="de-DE" sz="1600" dirty="0"/>
                    </a:p>
                  </a:txBody>
                  <a:tcPr marL="93719" marR="93719"/>
                </a:tc>
                <a:tc>
                  <a:txBody>
                    <a:bodyPr/>
                    <a:lstStyle/>
                    <a:p>
                      <a:r>
                        <a:rPr lang="de-DE" sz="1600" dirty="0" smtClean="0"/>
                        <a:t>2011 veröffentlicht; </a:t>
                      </a:r>
                      <a:br>
                        <a:rPr lang="de-DE" sz="1600" dirty="0" smtClean="0"/>
                      </a:br>
                      <a:r>
                        <a:rPr lang="de-DE" sz="1600" dirty="0" smtClean="0"/>
                        <a:t>Einführung ab 1. Januar 2013</a:t>
                      </a:r>
                      <a:endParaRPr lang="de-DE" sz="1600" dirty="0"/>
                    </a:p>
                  </a:txBody>
                  <a:tcPr marL="93719" marR="93719"/>
                </a:tc>
              </a:tr>
              <a:tr h="469694">
                <a:tc>
                  <a:txBody>
                    <a:bodyPr/>
                    <a:lstStyle/>
                    <a:p>
                      <a:r>
                        <a:rPr lang="de-DE" sz="1600" dirty="0" smtClean="0"/>
                        <a:t>G-SIB-/D-SIB-Regelung</a:t>
                      </a:r>
                      <a:endParaRPr lang="de-DE" sz="1600" dirty="0"/>
                    </a:p>
                  </a:txBody>
                  <a:tcPr marL="93719" marR="93719"/>
                </a:tc>
                <a:tc>
                  <a:txBody>
                    <a:bodyPr/>
                    <a:lstStyle/>
                    <a:p>
                      <a:r>
                        <a:rPr lang="de-DE" sz="1600" dirty="0" smtClean="0"/>
                        <a:t>2011 bzw. 2012 veröffentlicht; </a:t>
                      </a:r>
                      <a:br>
                        <a:rPr lang="de-DE" sz="1600" dirty="0" smtClean="0"/>
                      </a:br>
                      <a:r>
                        <a:rPr lang="de-DE" sz="1600" dirty="0" smtClean="0"/>
                        <a:t>Einführung ab 1. Januar 2016</a:t>
                      </a:r>
                      <a:endParaRPr lang="de-DE" sz="1600" dirty="0"/>
                    </a:p>
                  </a:txBody>
                  <a:tcPr marL="93719" marR="93719"/>
                </a:tc>
              </a:tr>
              <a:tr h="469694">
                <a:tc>
                  <a:txBody>
                    <a:bodyPr/>
                    <a:lstStyle/>
                    <a:p>
                      <a:r>
                        <a:rPr lang="de-DE" sz="1600" dirty="0" smtClean="0"/>
                        <a:t>Mindestliquiditätsquote</a:t>
                      </a:r>
                      <a:r>
                        <a:rPr lang="de-DE" sz="1600" baseline="0" dirty="0" smtClean="0"/>
                        <a:t> (LCR)</a:t>
                      </a:r>
                      <a:endParaRPr lang="de-DE" sz="1600" dirty="0"/>
                    </a:p>
                  </a:txBody>
                  <a:tcPr marL="93719" marR="93719"/>
                </a:tc>
                <a:tc>
                  <a:txBody>
                    <a:bodyPr/>
                    <a:lstStyle/>
                    <a:p>
                      <a:r>
                        <a:rPr lang="de-DE" sz="1600" dirty="0" smtClean="0"/>
                        <a:t>2013 veröffentlicht;</a:t>
                      </a:r>
                      <a:r>
                        <a:rPr lang="de-DE" sz="1600" baseline="0" dirty="0" smtClean="0"/>
                        <a:t> </a:t>
                      </a:r>
                      <a:br>
                        <a:rPr lang="de-DE" sz="1600" baseline="0" dirty="0" smtClean="0"/>
                      </a:br>
                      <a:r>
                        <a:rPr lang="de-DE" sz="1600" baseline="0" dirty="0" smtClean="0"/>
                        <a:t>Einführung ab 1. Januar 2015</a:t>
                      </a:r>
                      <a:endParaRPr lang="de-DE" sz="1600" dirty="0"/>
                    </a:p>
                  </a:txBody>
                  <a:tcPr marL="93719" marR="93719"/>
                </a:tc>
              </a:tr>
              <a:tr h="469694">
                <a:tc>
                  <a:txBody>
                    <a:bodyPr/>
                    <a:lstStyle/>
                    <a:p>
                      <a:r>
                        <a:rPr lang="de-DE" sz="1600" dirty="0" smtClean="0"/>
                        <a:t>Höchstverschuldungsquote</a:t>
                      </a:r>
                      <a:r>
                        <a:rPr lang="de-DE" sz="1600" baseline="0" dirty="0" smtClean="0"/>
                        <a:t> </a:t>
                      </a:r>
                      <a:endParaRPr lang="de-DE" sz="1600" dirty="0"/>
                    </a:p>
                  </a:txBody>
                  <a:tcPr marL="93719" marR="93719"/>
                </a:tc>
                <a:tc>
                  <a:txBody>
                    <a:bodyPr/>
                    <a:lstStyle/>
                    <a:p>
                      <a:r>
                        <a:rPr lang="de-DE" sz="1600" dirty="0" smtClean="0"/>
                        <a:t>Offenlegung</a:t>
                      </a:r>
                      <a:r>
                        <a:rPr lang="de-DE" sz="1600" baseline="0" dirty="0" smtClean="0"/>
                        <a:t> ab 2015 mit Blick auf Integration in Säule 1 im Jahr 2018</a:t>
                      </a:r>
                      <a:endParaRPr lang="de-DE" sz="1600" dirty="0"/>
                    </a:p>
                  </a:txBody>
                  <a:tcPr marL="93719" marR="93719"/>
                </a:tc>
              </a:tr>
              <a:tr h="669406">
                <a:tc>
                  <a:txBody>
                    <a:bodyPr/>
                    <a:lstStyle/>
                    <a:p>
                      <a:r>
                        <a:rPr lang="de-DE" sz="1600" dirty="0" smtClean="0"/>
                        <a:t>Strukturelle Liquiditätsquote</a:t>
                      </a:r>
                      <a:r>
                        <a:rPr lang="de-DE" sz="1600" baseline="0" dirty="0" smtClean="0"/>
                        <a:t> (NSFR)</a:t>
                      </a:r>
                      <a:endParaRPr lang="de-DE" sz="1600" dirty="0"/>
                    </a:p>
                  </a:txBody>
                  <a:tcPr marL="93719" marR="93719"/>
                </a:tc>
                <a:tc>
                  <a:txBody>
                    <a:bodyPr/>
                    <a:lstStyle/>
                    <a:p>
                      <a:r>
                        <a:rPr lang="de-DE" sz="1600" dirty="0" smtClean="0"/>
                        <a:t>Überprüfung im Gang; Einführung als Mindeststandard im Jahr 2018</a:t>
                      </a:r>
                      <a:endParaRPr lang="de-DE" sz="1600" dirty="0"/>
                    </a:p>
                  </a:txBody>
                  <a:tcPr marL="93719" marR="93719"/>
                </a:tc>
              </a:tr>
              <a:tr h="145297">
                <a:tc>
                  <a:txBody>
                    <a:bodyPr/>
                    <a:lstStyle/>
                    <a:p>
                      <a:endParaRPr lang="de-DE" sz="1600" dirty="0"/>
                    </a:p>
                  </a:txBody>
                  <a:tcPr marL="93719" marR="93719"/>
                </a:tc>
                <a:tc>
                  <a:txBody>
                    <a:bodyPr/>
                    <a:lstStyle/>
                    <a:p>
                      <a:endParaRPr lang="de-DE" sz="1600" dirty="0"/>
                    </a:p>
                  </a:txBody>
                  <a:tcPr marL="93719" marR="93719"/>
                </a:tc>
              </a:tr>
              <a:tr h="604685">
                <a:tc>
                  <a:txBody>
                    <a:bodyPr/>
                    <a:lstStyle/>
                    <a:p>
                      <a:pPr algn="r"/>
                      <a:r>
                        <a:rPr lang="de-DE" sz="900" dirty="0" smtClean="0"/>
                        <a:t>Quelle:</a:t>
                      </a:r>
                      <a:endParaRPr lang="de-DE" sz="900" dirty="0"/>
                    </a:p>
                  </a:txBody>
                  <a:tcPr marL="93719" marR="93719"/>
                </a:tc>
                <a:tc>
                  <a:txBody>
                    <a:bodyPr/>
                    <a:lstStyle/>
                    <a:p>
                      <a:r>
                        <a:rPr lang="de-DE" sz="900" dirty="0" smtClean="0"/>
                        <a:t>Basler Ausschuss für Bankenaufsicht: Bericht an die Finanzminister und Zentralbankpräsidenten der G20 über die Überwachung der Umsetzung der Basel-III-Reformen,</a:t>
                      </a:r>
                      <a:r>
                        <a:rPr lang="de-DE" sz="900" baseline="0" dirty="0" smtClean="0"/>
                        <a:t> April 2013, S. 4, Tabelle 1</a:t>
                      </a:r>
                      <a:endParaRPr lang="de-DE" sz="900" dirty="0"/>
                    </a:p>
                  </a:txBody>
                  <a:tcPr marL="93719" marR="93719"/>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p:txBody>
          <a:bodyPr/>
          <a:lstStyle/>
          <a:p>
            <a:pPr algn="ctr"/>
            <a:r>
              <a:rPr lang="de-DE" dirty="0">
                <a:latin typeface="Arial" pitchFamily="-102" charset="0"/>
                <a:ea typeface="ＭＳ Ｐゴシック" pitchFamily="-102" charset="-128"/>
              </a:rPr>
              <a:t>Warum Basel III?</a:t>
            </a:r>
          </a:p>
        </p:txBody>
      </p:sp>
      <p:sp>
        <p:nvSpPr>
          <p:cNvPr id="76803" name="Rectangle 5"/>
          <p:cNvSpPr>
            <a:spLocks noGrp="1" noChangeArrowheads="1"/>
          </p:cNvSpPr>
          <p:nvPr>
            <p:ph type="body" idx="1"/>
          </p:nvPr>
        </p:nvSpPr>
        <p:spPr/>
        <p:txBody>
          <a:bodyPr/>
          <a:lstStyle/>
          <a:p>
            <a:pPr marL="0" indent="0" algn="ctr">
              <a:buFontTx/>
              <a:buNone/>
            </a:pPr>
            <a:r>
              <a:rPr lang="de-DE" dirty="0">
                <a:latin typeface="Arial" pitchFamily="-102" charset="0"/>
                <a:ea typeface="ＭＳ Ｐゴシック" pitchFamily="-102" charset="-128"/>
              </a:rPr>
              <a:t>Entwicklung am Finanzmarkt </a:t>
            </a:r>
          </a:p>
          <a:p>
            <a:pPr marL="0" indent="0" algn="ctr">
              <a:buFontTx/>
              <a:buNone/>
            </a:pPr>
            <a:endParaRPr lang="de-DE" dirty="0">
              <a:latin typeface="Arial" pitchFamily="-102" charset="0"/>
              <a:ea typeface="ＭＳ Ｐゴシック" pitchFamily="-102" charset="-128"/>
            </a:endParaRPr>
          </a:p>
          <a:p>
            <a:pPr marL="0" indent="0" algn="ctr">
              <a:buFontTx/>
              <a:buNone/>
            </a:pPr>
            <a:r>
              <a:rPr lang="de-DE" dirty="0">
                <a:latin typeface="Arial" pitchFamily="-102" charset="0"/>
                <a:ea typeface="ＭＳ Ｐゴシック" pitchFamily="-102" charset="-128"/>
              </a:rPr>
              <a:t>Internationale Diskussion</a:t>
            </a:r>
          </a:p>
          <a:p>
            <a:pPr marL="0" indent="0" algn="ctr">
              <a:buFontTx/>
              <a:buNone/>
            </a:pPr>
            <a:endParaRPr lang="de-DE" dirty="0">
              <a:latin typeface="Arial" pitchFamily="-102" charset="0"/>
              <a:ea typeface="ＭＳ Ｐゴシック" pitchFamily="-102" charset="-128"/>
            </a:endParaRPr>
          </a:p>
          <a:p>
            <a:pPr marL="0" indent="0" algn="ctr">
              <a:buFontTx/>
              <a:buNone/>
            </a:pPr>
            <a:r>
              <a:rPr lang="de-DE" dirty="0">
                <a:latin typeface="Arial" pitchFamily="-102" charset="0"/>
                <a:ea typeface="ＭＳ Ｐゴシック" pitchFamily="-102" charset="-128"/>
              </a:rPr>
              <a:t>Scheitern von Basel II</a:t>
            </a:r>
          </a:p>
          <a:p>
            <a:pPr marL="0" indent="0" algn="ctr">
              <a:buFontTx/>
              <a:buNone/>
            </a:pPr>
            <a:endParaRPr lang="de-DE" dirty="0">
              <a:latin typeface="Arial" pitchFamily="-102" charset="0"/>
              <a:ea typeface="ＭＳ Ｐゴシック" pitchFamily="-102" charset="-128"/>
            </a:endParaRPr>
          </a:p>
          <a:p>
            <a:pPr marL="0" indent="0" algn="ctr">
              <a:buFontTx/>
              <a:buNone/>
            </a:pPr>
            <a:r>
              <a:rPr lang="de-DE" dirty="0">
                <a:latin typeface="Arial" pitchFamily="-102" charset="0"/>
                <a:ea typeface="ＭＳ Ｐゴシック" pitchFamily="-102" charset="-128"/>
              </a:rPr>
              <a:t>Finanzmarktkrise – mit oder ohne Basel II?</a:t>
            </a:r>
          </a:p>
          <a:p>
            <a:pPr marL="0" indent="0" algn="ctr">
              <a:buFontTx/>
              <a:buNone/>
            </a:pPr>
            <a:endParaRPr lang="de-DE" dirty="0">
              <a:latin typeface="Arial" pitchFamily="-102" charset="0"/>
              <a:ea typeface="ＭＳ Ｐゴシック" pitchFamily="-102" charset="-128"/>
            </a:endParaRPr>
          </a:p>
          <a:p>
            <a:pPr marL="0" indent="0" algn="ctr">
              <a:buFontTx/>
              <a:buNone/>
            </a:pPr>
            <a:r>
              <a:rPr lang="de-DE" dirty="0">
                <a:latin typeface="Arial" pitchFamily="-102" charset="0"/>
                <a:ea typeface="ＭＳ Ｐゴシック" pitchFamily="-102" charset="-128"/>
              </a:rPr>
              <a:t>Weltwirtschaft – Finanzmarkt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8"/>
          <p:cNvSpPr>
            <a:spLocks noGrp="1" noChangeArrowheads="1"/>
          </p:cNvSpPr>
          <p:nvPr>
            <p:ph type="ctrTitle"/>
          </p:nvPr>
        </p:nvSpPr>
        <p:spPr/>
        <p:txBody>
          <a:bodyPr/>
          <a:lstStyle/>
          <a:p>
            <a:r>
              <a:rPr lang="de-DE" dirty="0">
                <a:latin typeface="Arial" pitchFamily="-102" charset="0"/>
                <a:ea typeface="ＭＳ Ｐゴシック" pitchFamily="-102" charset="-128"/>
              </a:rPr>
              <a:t>Begriffe und Termini</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Basel IV</a:t>
            </a:r>
            <a:endParaRPr lang="de-DE" dirty="0"/>
          </a:p>
        </p:txBody>
      </p:sp>
      <p:sp>
        <p:nvSpPr>
          <p:cNvPr id="3" name="Inhaltsplatzhalter 2"/>
          <p:cNvSpPr>
            <a:spLocks noGrp="1"/>
          </p:cNvSpPr>
          <p:nvPr>
            <p:ph idx="1"/>
          </p:nvPr>
        </p:nvSpPr>
        <p:spPr>
          <a:xfrm>
            <a:off x="406400" y="2286000"/>
            <a:ext cx="8356600" cy="3376613"/>
          </a:xfrm>
        </p:spPr>
        <p:txBody>
          <a:bodyPr anchor="t"/>
          <a:lstStyle/>
          <a:p>
            <a:pPr algn="ctr">
              <a:spcBef>
                <a:spcPts val="3600"/>
              </a:spcBef>
              <a:spcAft>
                <a:spcPts val="0"/>
              </a:spcAft>
            </a:pPr>
            <a:r>
              <a:rPr lang="de-DE" sz="8800" dirty="0" smtClean="0">
                <a:solidFill>
                  <a:schemeClr val="tx1"/>
                </a:solidFill>
              </a:rPr>
              <a:t>?</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Aktuelle Entwicklungen:</a:t>
            </a:r>
            <a:br>
              <a:rPr lang="de-DE" dirty="0" smtClean="0"/>
            </a:br>
            <a:r>
              <a:rPr lang="de-DE" dirty="0" smtClean="0"/>
              <a:t>Finanzmarktaufsicht</a:t>
            </a:r>
            <a:endParaRPr lang="de-DE"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p:txBody>
          <a:bodyPr/>
          <a:lstStyle/>
          <a:p>
            <a:r>
              <a:rPr lang="de-DE" dirty="0" smtClean="0"/>
              <a:t>Finanzmarktaufsicht</a:t>
            </a:r>
          </a:p>
        </p:txBody>
      </p:sp>
      <p:sp>
        <p:nvSpPr>
          <p:cNvPr id="80899" name="Rectangle 5"/>
          <p:cNvSpPr>
            <a:spLocks noGrp="1" noChangeArrowheads="1"/>
          </p:cNvSpPr>
          <p:nvPr>
            <p:ph idx="1"/>
          </p:nvPr>
        </p:nvSpPr>
        <p:spPr/>
        <p:txBody>
          <a:bodyPr/>
          <a:lstStyle/>
          <a:p>
            <a:r>
              <a:rPr lang="de-DE" dirty="0" smtClean="0"/>
              <a:t>Allfinanzaufsicht</a:t>
            </a:r>
          </a:p>
          <a:p>
            <a:pPr lvl="1"/>
            <a:r>
              <a:rPr lang="de-DE" dirty="0" smtClean="0"/>
              <a:t>Verbraucherschutz</a:t>
            </a:r>
          </a:p>
          <a:p>
            <a:pPr lvl="1"/>
            <a:r>
              <a:rPr lang="de-DE" dirty="0" smtClean="0"/>
              <a:t>Anlegerschutz</a:t>
            </a:r>
          </a:p>
          <a:p>
            <a:pPr lvl="1"/>
            <a:r>
              <a:rPr lang="de-DE" dirty="0" smtClean="0"/>
              <a:t>Gläubigerschutz</a:t>
            </a:r>
          </a:p>
          <a:p>
            <a:r>
              <a:rPr lang="de-DE" dirty="0" smtClean="0"/>
              <a:t>Kontrolle Einhaltung gesetzlicher Verhaltensregeln </a:t>
            </a:r>
          </a:p>
          <a:p>
            <a:pPr lvl="1"/>
            <a:r>
              <a:rPr lang="de-DE" dirty="0" smtClean="0"/>
              <a:t>Banken</a:t>
            </a:r>
          </a:p>
          <a:p>
            <a:pPr lvl="1"/>
            <a:r>
              <a:rPr lang="de-DE" dirty="0" smtClean="0"/>
              <a:t>Versicherungen</a:t>
            </a:r>
          </a:p>
          <a:p>
            <a:pPr lvl="1"/>
            <a:r>
              <a:rPr lang="de-DE" dirty="0" smtClean="0"/>
              <a:t>Pensionskassen</a:t>
            </a:r>
          </a:p>
          <a:p>
            <a:pPr lvl="1"/>
            <a:r>
              <a:rPr lang="de-DE" dirty="0" smtClean="0"/>
              <a:t>Wertpapierfirmen, Wertpapierdienstleistungsunternehmen</a:t>
            </a:r>
          </a:p>
          <a:p>
            <a:pPr lvl="3"/>
            <a:r>
              <a:rPr lang="de-DE" dirty="0" smtClean="0"/>
              <a:t>Wahrung Transparenz und Fairness </a:t>
            </a:r>
            <a:br>
              <a:rPr lang="de-DE" dirty="0" smtClean="0"/>
            </a:br>
            <a:r>
              <a:rPr lang="de-DE" dirty="0" smtClean="0"/>
              <a:t>am österreichischen Kapitalmarkt!</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Finanzmarktaufsicht:</a:t>
            </a:r>
            <a:br>
              <a:rPr lang="de-DE" dirty="0" smtClean="0"/>
            </a:br>
            <a:r>
              <a:rPr lang="de-DE" dirty="0" smtClean="0"/>
              <a:t>Single Supervisory Mechanism für die EU</a:t>
            </a:r>
            <a:endParaRPr lang="de-DE"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Aufsichtsrecht</a:t>
            </a:r>
            <a:endParaRPr lang="de-DE" dirty="0"/>
          </a:p>
        </p:txBody>
      </p:sp>
      <p:sp>
        <p:nvSpPr>
          <p:cNvPr id="5" name="Inhaltsplatzhalter 4"/>
          <p:cNvSpPr>
            <a:spLocks noGrp="1"/>
          </p:cNvSpPr>
          <p:nvPr>
            <p:ph idx="1"/>
          </p:nvPr>
        </p:nvSpPr>
        <p:spPr/>
        <p:txBody>
          <a:bodyPr/>
          <a:lstStyle/>
          <a:p>
            <a:pPr lvl="1"/>
            <a:r>
              <a:rPr lang="de-DE" dirty="0" smtClean="0"/>
              <a:t>unterschiedliche Staaten </a:t>
            </a:r>
          </a:p>
          <a:p>
            <a:pPr lvl="1"/>
            <a:r>
              <a:rPr lang="de-DE" dirty="0" smtClean="0"/>
              <a:t>unterschiedliche Rechtssysteme </a:t>
            </a:r>
          </a:p>
          <a:p>
            <a:pPr lvl="1"/>
            <a:r>
              <a:rPr lang="de-DE" dirty="0" smtClean="0"/>
              <a:t>unterschiedliche Märkte und Markteilnehmer</a:t>
            </a:r>
          </a:p>
          <a:p>
            <a:endParaRPr lang="de-DE" dirty="0" smtClean="0"/>
          </a:p>
          <a:p>
            <a:pPr lvl="3"/>
            <a:r>
              <a:rPr lang="de-DE" dirty="0" smtClean="0"/>
              <a:t>Unterschiedliche Aufsicht?</a:t>
            </a:r>
          </a:p>
          <a:p>
            <a:pPr lvl="3"/>
            <a:r>
              <a:rPr lang="de-DE" dirty="0" smtClean="0"/>
              <a:t>Was bedeutet Aufsicht?</a:t>
            </a:r>
          </a:p>
          <a:p>
            <a:pPr lvl="3"/>
            <a:r>
              <a:rPr lang="de-DE" dirty="0" smtClean="0"/>
              <a:t>Im Vergleich zu Zivil- und Strafrecht?</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Aufsichtsrecht</a:t>
            </a:r>
            <a:endParaRPr lang="de-DE" dirty="0"/>
          </a:p>
        </p:txBody>
      </p:sp>
      <p:sp>
        <p:nvSpPr>
          <p:cNvPr id="3" name="Inhaltsplatzhalter 2"/>
          <p:cNvSpPr>
            <a:spLocks noGrp="1"/>
          </p:cNvSpPr>
          <p:nvPr>
            <p:ph idx="1"/>
          </p:nvPr>
        </p:nvSpPr>
        <p:spPr/>
        <p:txBody>
          <a:bodyPr/>
          <a:lstStyle/>
          <a:p>
            <a:r>
              <a:rPr lang="de-DE" dirty="0" smtClean="0"/>
              <a:t>Wettbewerb unter den Marktteilnehmern</a:t>
            </a:r>
          </a:p>
          <a:p>
            <a:pPr lvl="1"/>
            <a:r>
              <a:rPr lang="de-DE" dirty="0" smtClean="0"/>
              <a:t>national</a:t>
            </a:r>
          </a:p>
          <a:p>
            <a:pPr lvl="1"/>
            <a:r>
              <a:rPr lang="de-DE" dirty="0" smtClean="0"/>
              <a:t>international</a:t>
            </a:r>
          </a:p>
          <a:p>
            <a:r>
              <a:rPr lang="de-DE" dirty="0" smtClean="0"/>
              <a:t> </a:t>
            </a:r>
          </a:p>
          <a:p>
            <a:r>
              <a:rPr lang="de-DE" dirty="0" smtClean="0"/>
              <a:t>Zunahme von Marktteilnehmern</a:t>
            </a:r>
          </a:p>
          <a:p>
            <a:pPr lvl="3"/>
            <a:r>
              <a:rPr lang="de-DE" dirty="0" smtClean="0"/>
              <a:t>Zunahme des Konkurrenzdruckes!</a:t>
            </a:r>
          </a:p>
          <a:p>
            <a:pPr lvl="3"/>
            <a:r>
              <a:rPr lang="de-DE" dirty="0" smtClean="0"/>
              <a:t>Zunahme an „Kreativität“?!</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Aufsichtsrecht</a:t>
            </a:r>
            <a:endParaRPr lang="de-DE" dirty="0"/>
          </a:p>
        </p:txBody>
      </p:sp>
      <p:sp>
        <p:nvSpPr>
          <p:cNvPr id="3" name="Inhaltsplatzhalter 2"/>
          <p:cNvSpPr>
            <a:spLocks noGrp="1"/>
          </p:cNvSpPr>
          <p:nvPr>
            <p:ph idx="1"/>
          </p:nvPr>
        </p:nvSpPr>
        <p:spPr/>
        <p:txBody>
          <a:bodyPr/>
          <a:lstStyle/>
          <a:p>
            <a:r>
              <a:rPr lang="de-DE" dirty="0" smtClean="0"/>
              <a:t>Wettbewerb zwischen den Finanzplätzen</a:t>
            </a:r>
          </a:p>
          <a:p>
            <a:pPr lvl="1"/>
            <a:r>
              <a:rPr lang="de-DE" dirty="0" smtClean="0"/>
              <a:t>in Bezug auf Deregulierung &amp; Liberalisierung</a:t>
            </a:r>
          </a:p>
          <a:p>
            <a:pPr lvl="1"/>
            <a:r>
              <a:rPr lang="de-DE" dirty="0" smtClean="0"/>
              <a:t>Grund: Märkte regulieren sich selbst gegenseitig	</a:t>
            </a:r>
          </a:p>
          <a:p>
            <a:pPr lvl="3"/>
            <a:r>
              <a:rPr lang="de-DE" dirty="0" smtClean="0"/>
              <a:t>Märkte sind selbstregulierend!</a:t>
            </a:r>
          </a:p>
          <a:p>
            <a:endParaRPr lang="de-DE" dirty="0" smtClean="0"/>
          </a:p>
          <a:p>
            <a:pPr lvl="1"/>
            <a:r>
              <a:rPr lang="de-DE" dirty="0" smtClean="0"/>
              <a:t>Hintergrund: </a:t>
            </a:r>
            <a:br>
              <a:rPr lang="de-DE" dirty="0" smtClean="0"/>
            </a:br>
            <a:r>
              <a:rPr lang="de-DE" dirty="0" smtClean="0"/>
              <a:t>Volkswirtschaftliche Theorie von v.a. Adam Smith</a:t>
            </a:r>
          </a:p>
          <a:p>
            <a:pPr lvl="3"/>
            <a:r>
              <a:rPr lang="de-DE" dirty="0" smtClean="0"/>
              <a:t>“</a:t>
            </a:r>
            <a:r>
              <a:rPr lang="en-GB" dirty="0" smtClean="0"/>
              <a:t>invisible hand of the market</a:t>
            </a:r>
            <a:r>
              <a:rPr lang="de-DE" dirty="0" smtClean="0"/>
              <a:t>“</a:t>
            </a:r>
            <a:endParaRPr lang="de-DE"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Deregulierung &amp; Liberalisierung</a:t>
            </a:r>
            <a:br>
              <a:rPr lang="de-DE" dirty="0" smtClean="0"/>
            </a:br>
            <a:endParaRPr lang="de-DE" dirty="0"/>
          </a:p>
        </p:txBody>
      </p:sp>
      <p:sp>
        <p:nvSpPr>
          <p:cNvPr id="3" name="Inhaltsplatzhalter 2"/>
          <p:cNvSpPr>
            <a:spLocks noGrp="1"/>
          </p:cNvSpPr>
          <p:nvPr>
            <p:ph idx="1"/>
          </p:nvPr>
        </p:nvSpPr>
        <p:spPr/>
        <p:txBody>
          <a:bodyPr/>
          <a:lstStyle/>
          <a:p>
            <a:r>
              <a:rPr lang="de-DE" dirty="0" smtClean="0"/>
              <a:t>Aufhebung des Trennbankensystems</a:t>
            </a:r>
          </a:p>
          <a:p>
            <a:pPr lvl="1"/>
            <a:r>
              <a:rPr lang="de-DE" dirty="0" smtClean="0"/>
              <a:t>UK: 1986</a:t>
            </a:r>
            <a:br>
              <a:rPr lang="de-DE" dirty="0" smtClean="0"/>
            </a:br>
            <a:r>
              <a:rPr lang="de-DE" dirty="0" smtClean="0"/>
              <a:t>Big Bang – Deregulierung durch M. Thatcher – “</a:t>
            </a:r>
            <a:r>
              <a:rPr lang="en-GB" dirty="0" smtClean="0"/>
              <a:t>free         market doctrine“</a:t>
            </a:r>
            <a:endParaRPr lang="de-DE" dirty="0" smtClean="0"/>
          </a:p>
          <a:p>
            <a:pPr lvl="1"/>
            <a:r>
              <a:rPr lang="de-DE" dirty="0" smtClean="0"/>
              <a:t>USA: 1999 </a:t>
            </a:r>
            <a:br>
              <a:rPr lang="de-DE" dirty="0" smtClean="0"/>
            </a:br>
            <a:r>
              <a:rPr lang="de-DE" dirty="0" smtClean="0"/>
              <a:t>Aufhebung des  Glass-</a:t>
            </a:r>
            <a:r>
              <a:rPr lang="en-GB" dirty="0" smtClean="0"/>
              <a:t>Steagall Act </a:t>
            </a:r>
            <a:r>
              <a:rPr lang="de-DE" dirty="0" smtClean="0"/>
              <a:t>aus dem Jahre</a:t>
            </a:r>
            <a:r>
              <a:rPr lang="en-GB" dirty="0" smtClean="0"/>
              <a:t> 1932</a:t>
            </a:r>
            <a:r>
              <a:rPr lang="de-DE" dirty="0" smtClean="0"/>
              <a:t> Gramm-Leach-</a:t>
            </a:r>
            <a:r>
              <a:rPr lang="en-GB" dirty="0" smtClean="0"/>
              <a:t>Bliley Act</a:t>
            </a:r>
            <a:endParaRPr lang="de-DE" dirty="0" smtClean="0"/>
          </a:p>
          <a:p>
            <a:endParaRPr lang="de-DE"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Deregulierung &amp; Liberalisierung</a:t>
            </a:r>
            <a:br>
              <a:rPr lang="de-DE" dirty="0" smtClean="0"/>
            </a:br>
            <a:endParaRPr lang="de-DE" dirty="0"/>
          </a:p>
        </p:txBody>
      </p:sp>
      <p:sp>
        <p:nvSpPr>
          <p:cNvPr id="3" name="Inhaltsplatzhalter 2"/>
          <p:cNvSpPr>
            <a:spLocks noGrp="1"/>
          </p:cNvSpPr>
          <p:nvPr>
            <p:ph idx="1"/>
          </p:nvPr>
        </p:nvSpPr>
        <p:spPr/>
        <p:txBody>
          <a:bodyPr/>
          <a:lstStyle/>
          <a:p>
            <a:r>
              <a:rPr lang="de-DE" dirty="0" smtClean="0"/>
              <a:t>Aufhebung des Trennbankensystems</a:t>
            </a:r>
          </a:p>
          <a:p>
            <a:pPr lvl="1"/>
            <a:r>
              <a:rPr lang="de-DE" dirty="0" smtClean="0"/>
              <a:t>Weltweit: 2008</a:t>
            </a:r>
            <a:r>
              <a:rPr lang="de-DE" sz="2000" dirty="0" smtClean="0"/>
              <a:t/>
            </a:r>
            <a:br>
              <a:rPr lang="de-DE" sz="2000" dirty="0" smtClean="0"/>
            </a:br>
            <a:r>
              <a:rPr lang="de-DE" dirty="0" smtClean="0"/>
              <a:t>Wirtschaftskrise – also knappe 10 Jahre nach der Öffnung des Trennbankensystems – wird dieses von manchen für die Krise und die Lehman Brothers Pleite verantwortlich gemacht wird.</a:t>
            </a:r>
          </a:p>
          <a:p>
            <a:pPr lvl="1">
              <a:buNone/>
            </a:pPr>
            <a:r>
              <a:rPr lang="de-DE" dirty="0" smtClean="0"/>
              <a:t> </a:t>
            </a:r>
            <a:endParaRPr lang="de-DE" sz="2000" dirty="0" smtClean="0"/>
          </a:p>
          <a:p>
            <a:pPr lvl="3"/>
            <a:r>
              <a:rPr lang="de-DE" dirty="0" smtClean="0"/>
              <a:t>Ist dem so?</a:t>
            </a:r>
            <a:endParaRPr lang="de-DE" sz="2000" dirty="0" smtClean="0"/>
          </a:p>
          <a:p>
            <a:pPr lvl="3"/>
            <a:r>
              <a:rPr lang="de-DE" dirty="0" smtClean="0"/>
              <a:t>US Investment Banken werden wieder gezwungen, ihre Tätigkeit zu ändern und sich in Geschäftsbanken zu verwandeln.</a:t>
            </a:r>
            <a:endParaRPr lang="de-DE" sz="2000"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Deregulierung &amp; Liberalisierung</a:t>
            </a:r>
            <a:br>
              <a:rPr lang="de-DE" dirty="0" smtClean="0"/>
            </a:br>
            <a:endParaRPr lang="de-DE" dirty="0"/>
          </a:p>
        </p:txBody>
      </p:sp>
      <p:sp>
        <p:nvSpPr>
          <p:cNvPr id="3" name="Inhaltsplatzhalter 2"/>
          <p:cNvSpPr>
            <a:spLocks noGrp="1"/>
          </p:cNvSpPr>
          <p:nvPr>
            <p:ph idx="1"/>
          </p:nvPr>
        </p:nvSpPr>
        <p:spPr/>
        <p:txBody>
          <a:bodyPr/>
          <a:lstStyle/>
          <a:p>
            <a:r>
              <a:rPr lang="de-DE" dirty="0" smtClean="0"/>
              <a:t>Weltweit 2008 und 2010:</a:t>
            </a:r>
          </a:p>
          <a:p>
            <a:pPr lvl="1"/>
            <a:r>
              <a:rPr lang="de-DE" dirty="0" smtClean="0"/>
              <a:t>G20 – Finanzbranche für die Zukunft stabiler und krisenfester zu machen</a:t>
            </a:r>
          </a:p>
          <a:p>
            <a:pPr lvl="1"/>
            <a:r>
              <a:rPr lang="de-DE" dirty="0" smtClean="0"/>
              <a:t>Basler-Ausschuss (Basler Ausschuss für Bankenaufsicht) </a:t>
            </a:r>
          </a:p>
          <a:p>
            <a:pPr lvl="4"/>
            <a:r>
              <a:rPr lang="de-DE" dirty="0" smtClean="0"/>
              <a:t>www.bis.org</a:t>
            </a:r>
          </a:p>
          <a:p>
            <a:pPr lvl="1"/>
            <a:r>
              <a:rPr lang="de-DE" dirty="0" smtClean="0"/>
              <a:t> FSB (Finanzstabilitätsrat/</a:t>
            </a:r>
            <a:r>
              <a:rPr lang="en-GB" dirty="0" smtClean="0"/>
              <a:t>Financial Stability Board</a:t>
            </a:r>
            <a:r>
              <a:rPr lang="de-DE" dirty="0" smtClean="0"/>
              <a:t>)</a:t>
            </a:r>
          </a:p>
          <a:p>
            <a:pPr lvl="4"/>
            <a:r>
              <a:rPr lang="de-DE" dirty="0" smtClean="0"/>
              <a:t>www.financialstabilityboard.org</a:t>
            </a:r>
          </a:p>
          <a:p>
            <a:r>
              <a:rPr lang="de-DE" dirty="0" smtClean="0"/>
              <a:t>		</a:t>
            </a:r>
            <a:endParaRPr lang="de-DE" sz="20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r>
              <a:rPr lang="de-DE" dirty="0">
                <a:latin typeface="Arial" pitchFamily="-102" charset="0"/>
                <a:ea typeface="ＭＳ Ｐゴシック" pitchFamily="-102" charset="-128"/>
              </a:rPr>
              <a:t>New Economy im World Wide Web</a:t>
            </a:r>
          </a:p>
        </p:txBody>
      </p:sp>
      <p:sp>
        <p:nvSpPr>
          <p:cNvPr id="63491" name="Rectangle 5"/>
          <p:cNvSpPr>
            <a:spLocks noGrp="1" noChangeArrowheads="1"/>
          </p:cNvSpPr>
          <p:nvPr>
            <p:ph idx="1"/>
          </p:nvPr>
        </p:nvSpPr>
        <p:spPr/>
        <p:txBody>
          <a:bodyPr/>
          <a:lstStyle/>
          <a:p>
            <a:pPr>
              <a:buFontTx/>
              <a:buNone/>
            </a:pPr>
            <a:r>
              <a:rPr lang="de-DE" dirty="0">
                <a:latin typeface="Arial" pitchFamily="-102" charset="0"/>
                <a:ea typeface="ＭＳ Ｐゴシック" pitchFamily="-102" charset="-128"/>
              </a:rPr>
              <a:t>Internet, online, World </a:t>
            </a:r>
            <a:r>
              <a:rPr lang="en-GB" dirty="0">
                <a:latin typeface="Arial" pitchFamily="-102" charset="0"/>
                <a:ea typeface="ＭＳ Ｐゴシック" pitchFamily="-102" charset="-128"/>
              </a:rPr>
              <a:t>Wide </a:t>
            </a:r>
            <a:r>
              <a:rPr lang="de-DE" dirty="0">
                <a:latin typeface="Arial" pitchFamily="-102" charset="0"/>
                <a:ea typeface="ＭＳ Ｐゴシック" pitchFamily="-102" charset="-128"/>
              </a:rPr>
              <a:t>Web, www ...</a:t>
            </a:r>
          </a:p>
          <a:p>
            <a:pPr lvl="1"/>
            <a:r>
              <a:rPr lang="de-DE" dirty="0">
                <a:latin typeface="Arial" pitchFamily="-102" charset="0"/>
                <a:cs typeface="Arial" pitchFamily="-102" charset="0"/>
              </a:rPr>
              <a:t>Ein philosophischer Ansatz</a:t>
            </a:r>
          </a:p>
          <a:p>
            <a:pPr lvl="1"/>
            <a:r>
              <a:rPr lang="de-DE" dirty="0">
                <a:latin typeface="Arial" pitchFamily="-102" charset="0"/>
                <a:cs typeface="Arial" pitchFamily="-102" charset="0"/>
              </a:rPr>
              <a:t>Ein paar allgemeine Überlegungen</a:t>
            </a:r>
          </a:p>
          <a:p>
            <a:pPr lvl="1"/>
            <a:r>
              <a:rPr lang="de-DE" dirty="0">
                <a:latin typeface="Arial" pitchFamily="-102" charset="0"/>
                <a:cs typeface="Arial" pitchFamily="-102" charset="0"/>
              </a:rPr>
              <a:t>Ein paar Zahlen und Daten</a:t>
            </a:r>
          </a:p>
          <a:p>
            <a:pPr>
              <a:buFontTx/>
              <a:buNone/>
            </a:pPr>
            <a:r>
              <a:rPr lang="de-DE" dirty="0">
                <a:latin typeface="Arial" pitchFamily="-102" charset="0"/>
                <a:ea typeface="ＭＳ Ｐゴシック" pitchFamily="-102" charset="-128"/>
              </a:rPr>
              <a:t>New </a:t>
            </a:r>
            <a:r>
              <a:rPr lang="en-GB" dirty="0">
                <a:latin typeface="Arial" pitchFamily="-102" charset="0"/>
                <a:ea typeface="ＭＳ Ｐゴシック" pitchFamily="-102" charset="-128"/>
              </a:rPr>
              <a:t>Economy vs Old Economy</a:t>
            </a:r>
            <a:endParaRPr lang="de-DE" dirty="0">
              <a:latin typeface="Arial" pitchFamily="-102" charset="0"/>
              <a:ea typeface="ＭＳ Ｐゴシック" pitchFamily="-102" charset="-128"/>
            </a:endParaRPr>
          </a:p>
          <a:p>
            <a:pPr lvl="1"/>
            <a:r>
              <a:rPr lang="de-DE" dirty="0">
                <a:latin typeface="Arial" pitchFamily="-102" charset="0"/>
                <a:cs typeface="Arial" pitchFamily="-102" charset="0"/>
              </a:rPr>
              <a:t>Yuppi und Yetti</a:t>
            </a:r>
          </a:p>
          <a:p>
            <a:pPr lvl="1"/>
            <a:r>
              <a:rPr lang="de-DE" dirty="0">
                <a:latin typeface="Arial" pitchFamily="-102" charset="0"/>
                <a:cs typeface="Arial" pitchFamily="-102" charset="0"/>
              </a:rPr>
              <a:t>Genie-Begriff von Lavater</a:t>
            </a:r>
          </a:p>
          <a:p>
            <a:pPr lvl="1"/>
            <a:r>
              <a:rPr lang="de-DE" dirty="0">
                <a:latin typeface="Arial" pitchFamily="-102" charset="0"/>
                <a:cs typeface="Arial" pitchFamily="-102" charset="0"/>
              </a:rPr>
              <a:t>Dot.</a:t>
            </a:r>
            <a:r>
              <a:rPr lang="en-GB" dirty="0">
                <a:latin typeface="Arial" pitchFamily="-102" charset="0"/>
                <a:cs typeface="Arial" pitchFamily="-102" charset="0"/>
              </a:rPr>
              <a:t>com</a:t>
            </a:r>
            <a:r>
              <a:rPr lang="de-DE" dirty="0">
                <a:latin typeface="Arial" pitchFamily="-102" charset="0"/>
                <a:cs typeface="Arial" pitchFamily="-102" charset="0"/>
              </a:rPr>
              <a:t> Sterben</a:t>
            </a:r>
          </a:p>
          <a:p>
            <a:pPr lvl="1"/>
            <a:r>
              <a:rPr lang="de-DE" dirty="0">
                <a:latin typeface="Arial" pitchFamily="-102" charset="0"/>
                <a:cs typeface="Arial" pitchFamily="-102" charset="0"/>
              </a:rPr>
              <a:t>Haben und Sein einer Bilanz</a:t>
            </a:r>
          </a:p>
          <a:p>
            <a:pPr lvl="1"/>
            <a:r>
              <a:rPr lang="de-DE" dirty="0">
                <a:latin typeface="Arial" pitchFamily="-102" charset="0"/>
                <a:cs typeface="Arial" pitchFamily="-102" charset="0"/>
              </a:rPr>
              <a:t>Evolution vs Revolution</a:t>
            </a:r>
          </a:p>
          <a:p>
            <a:pPr>
              <a:buFontTx/>
              <a:buNone/>
            </a:pPr>
            <a:endParaRPr lang="de-DE" dirty="0">
              <a:latin typeface="Arial" pitchFamily="-102" charset="0"/>
              <a:ea typeface="ＭＳ Ｐゴシック" pitchFamily="-102" charset="-128"/>
            </a:endParaRPr>
          </a:p>
          <a:p>
            <a:pPr>
              <a:buFontTx/>
              <a:buNone/>
            </a:pPr>
            <a:endParaRPr lang="de-DE" dirty="0">
              <a:latin typeface="Arial" pitchFamily="-102" charset="0"/>
              <a:ea typeface="ＭＳ Ｐゴシック" pitchFamily="-102"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Deregulierung &amp; Liberalisierung</a:t>
            </a:r>
            <a:br>
              <a:rPr lang="de-DE" dirty="0" smtClean="0"/>
            </a:br>
            <a:endParaRPr lang="de-DE" dirty="0"/>
          </a:p>
        </p:txBody>
      </p:sp>
      <p:sp>
        <p:nvSpPr>
          <p:cNvPr id="3" name="Inhaltsplatzhalter 2"/>
          <p:cNvSpPr>
            <a:spLocks noGrp="1"/>
          </p:cNvSpPr>
          <p:nvPr>
            <p:ph idx="1"/>
          </p:nvPr>
        </p:nvSpPr>
        <p:spPr/>
        <p:txBody>
          <a:bodyPr/>
          <a:lstStyle/>
          <a:p>
            <a:r>
              <a:rPr lang="de-DE" dirty="0" smtClean="0"/>
              <a:t>Reaktionen – mehr Regulierung</a:t>
            </a:r>
          </a:p>
          <a:p>
            <a:pPr lvl="1"/>
            <a:r>
              <a:rPr lang="de-DE" dirty="0" smtClean="0"/>
              <a:t>USA: </a:t>
            </a:r>
            <a:br>
              <a:rPr lang="de-DE" dirty="0" smtClean="0"/>
            </a:br>
            <a:r>
              <a:rPr lang="en-GB" dirty="0" smtClean="0"/>
              <a:t>Dodd-Frank Wall Street Reform and Consumer Protection Act </a:t>
            </a:r>
            <a:r>
              <a:rPr lang="de-DE" dirty="0" smtClean="0"/>
              <a:t>(genannt “</a:t>
            </a:r>
            <a:r>
              <a:rPr lang="en-GB" dirty="0" smtClean="0"/>
              <a:t>Dodd-Frank Act</a:t>
            </a:r>
            <a:r>
              <a:rPr lang="de-DE" dirty="0" smtClean="0"/>
              <a:t>“) – “</a:t>
            </a:r>
            <a:r>
              <a:rPr lang="en-GB" dirty="0" smtClean="0"/>
              <a:t>too big to fail“</a:t>
            </a:r>
            <a:endParaRPr lang="de-DE" dirty="0" smtClean="0"/>
          </a:p>
          <a:p>
            <a:pPr lvl="1"/>
            <a:r>
              <a:rPr lang="de-DE" dirty="0" smtClean="0"/>
              <a:t>EU und Weltweit: </a:t>
            </a:r>
            <a:br>
              <a:rPr lang="de-DE" dirty="0" smtClean="0"/>
            </a:br>
            <a:r>
              <a:rPr lang="de-DE" dirty="0" smtClean="0"/>
              <a:t>Basel III und Diskussion zu einer EU-Bankenaufsicht</a:t>
            </a:r>
            <a:br>
              <a:rPr lang="de-DE" dirty="0" smtClean="0"/>
            </a:br>
            <a:r>
              <a:rPr lang="de-DE" dirty="0" smtClean="0"/>
              <a:t>bzw. EU-Aufsicht im Allgemeinen</a:t>
            </a:r>
          </a:p>
          <a:p>
            <a:endParaRPr lang="de-DE"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smtClean="0"/>
              <a:t>Finanzmarktaufsicht:</a:t>
            </a:r>
            <a:br>
              <a:rPr lang="de-DE" dirty="0" smtClean="0"/>
            </a:br>
            <a:r>
              <a:rPr lang="de-DE" dirty="0" smtClean="0"/>
              <a:t>European Banking Authority (EBA)</a:t>
            </a:r>
            <a:endParaRPr lang="de-DE"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Zielsetzung</a:t>
            </a:r>
          </a:p>
        </p:txBody>
      </p:sp>
      <p:sp>
        <p:nvSpPr>
          <p:cNvPr id="3" name="Inhaltsplatzhalter 2"/>
          <p:cNvSpPr>
            <a:spLocks noGrp="1"/>
          </p:cNvSpPr>
          <p:nvPr>
            <p:ph idx="1"/>
          </p:nvPr>
        </p:nvSpPr>
        <p:spPr/>
        <p:txBody>
          <a:bodyPr>
            <a:noAutofit/>
          </a:bodyPr>
          <a:lstStyle/>
          <a:p>
            <a:pPr lvl="1"/>
            <a:r>
              <a:rPr lang="de-DE" sz="2200" dirty="0" smtClean="0"/>
              <a:t>Anwendung von einheitlichen Maßstäben</a:t>
            </a:r>
          </a:p>
          <a:p>
            <a:pPr lvl="1"/>
            <a:r>
              <a:rPr lang="de-DE" sz="2200" dirty="0" smtClean="0"/>
              <a:t>„Gleiche Wettbewerbsbedingungen für unterschiedliche Marktteilnehmer“ – im Widerspruch zur Aufsichtsformel „Gleiches Geschäft, gleiches Risiko, gleiche Aufsicht“</a:t>
            </a:r>
          </a:p>
          <a:p>
            <a:pPr lvl="1"/>
            <a:r>
              <a:rPr lang="de-DE" sz="2200" dirty="0" smtClean="0"/>
              <a:t>Fokus auf klassisches Einlagen- und Kreditgeschäft</a:t>
            </a:r>
          </a:p>
          <a:p>
            <a:pPr lvl="1"/>
            <a:r>
              <a:rPr lang="de-DE" sz="2200" dirty="0" smtClean="0"/>
              <a:t>Stärkung der Eigenkapitalsituation</a:t>
            </a:r>
          </a:p>
          <a:p>
            <a:pPr lvl="1"/>
            <a:r>
              <a:rPr lang="de-DE" sz="2200" dirty="0" smtClean="0"/>
              <a:t>Verstärkte Transparenz</a:t>
            </a:r>
          </a:p>
          <a:p>
            <a:pPr lvl="3"/>
            <a:r>
              <a:rPr lang="de-DE" sz="2200" dirty="0" smtClean="0"/>
              <a:t>Schattenbanken?</a:t>
            </a:r>
          </a:p>
          <a:p>
            <a:endParaRPr lang="de-DE" sz="2200" dirty="0"/>
          </a:p>
        </p:txBody>
      </p:sp>
      <p:sp>
        <p:nvSpPr>
          <p:cNvPr id="4" name="Inhaltsplatzhalter 3"/>
          <p:cNvSpPr>
            <a:spLocks noGrp="1"/>
          </p:cNvSpPr>
          <p:nvPr>
            <p:ph idx="10"/>
          </p:nvPr>
        </p:nvSpPr>
        <p:spPr/>
        <p:txBody>
          <a:bodyPr/>
          <a:lstStyle/>
          <a:p>
            <a:r>
              <a:rPr lang="de-DE" dirty="0" smtClean="0"/>
              <a:t>Süddeutsche Zeitung, 25.09.2013</a:t>
            </a:r>
          </a:p>
          <a:p>
            <a:pPr lvl="1"/>
            <a:r>
              <a:rPr lang="de-DE" dirty="0" smtClean="0"/>
              <a:t>Mitarbeiter dringend gesucht</a:t>
            </a:r>
          </a:p>
          <a:p>
            <a:pPr lvl="4"/>
            <a:r>
              <a:rPr lang="de-DE" dirty="0" smtClean="0"/>
              <a:t>Bei der Europäischen Zentralbank sind 700 Stellen frei. Allerdings nicht für jeden. Denn die neuen Leute sollen die Aufsicht führen über die Geldinstitute. Die Anforderungen sind also hoch, und die Gehälter nicht zu verachten.</a:t>
            </a:r>
            <a:endParaRPr lang="de-DE"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GB" dirty="0" smtClean="0"/>
              <a:t>Finanzmarktaufsicht:</a:t>
            </a:r>
            <a:br>
              <a:rPr lang="en-GB" dirty="0" smtClean="0"/>
            </a:br>
            <a:r>
              <a:rPr lang="en-GB" dirty="0" smtClean="0"/>
              <a:t>European Securities and Markets Authority (ESMA)</a:t>
            </a:r>
            <a:r>
              <a:rPr lang="de-DE" dirty="0" smtClean="0"/>
              <a:t> </a:t>
            </a:r>
            <a:endParaRPr lang="de-DE"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Zielsetzung: </a:t>
            </a:r>
            <a:br>
              <a:rPr lang="de-DE" dirty="0" smtClean="0"/>
            </a:br>
            <a:endParaRPr lang="de-DE" dirty="0"/>
          </a:p>
        </p:txBody>
      </p:sp>
      <p:sp>
        <p:nvSpPr>
          <p:cNvPr id="3" name="Inhaltsplatzhalter 2"/>
          <p:cNvSpPr>
            <a:spLocks noGrp="1"/>
          </p:cNvSpPr>
          <p:nvPr>
            <p:ph idx="1"/>
          </p:nvPr>
        </p:nvSpPr>
        <p:spPr/>
        <p:txBody>
          <a:bodyPr/>
          <a:lstStyle/>
          <a:p>
            <a:pPr lvl="1"/>
            <a:r>
              <a:rPr lang="de-DE" dirty="0" smtClean="0"/>
              <a:t>Anwendung von einheitlichen Maßstäben</a:t>
            </a:r>
          </a:p>
          <a:p>
            <a:pPr lvl="1"/>
            <a:r>
              <a:rPr lang="de-DE" dirty="0" smtClean="0"/>
              <a:t>Stärkung der Integrität, </a:t>
            </a:r>
          </a:p>
          <a:p>
            <a:pPr lvl="1"/>
            <a:r>
              <a:rPr lang="de-DE" dirty="0" smtClean="0"/>
              <a:t>Erhöhung der Transparenz und der Effizienz der Wertpapiermärkte, und </a:t>
            </a:r>
          </a:p>
          <a:p>
            <a:pPr lvl="1"/>
            <a:r>
              <a:rPr lang="de-DE" dirty="0" smtClean="0"/>
              <a:t>Funktionsweise der Märkte stärken, um</a:t>
            </a:r>
          </a:p>
          <a:p>
            <a:pPr lvl="1"/>
            <a:r>
              <a:rPr lang="de-DE" dirty="0" smtClean="0"/>
              <a:t>Anlegerschutz zu gewährleisten</a:t>
            </a:r>
          </a:p>
          <a:p>
            <a:pPr lvl="1"/>
            <a:r>
              <a:rPr lang="de-DE" dirty="0" smtClean="0"/>
              <a:t>Transparenz bei Produkten und Markteilnehmer</a:t>
            </a:r>
          </a:p>
          <a:p>
            <a:endParaRPr lang="de-DE" dirty="0"/>
          </a:p>
        </p:txBody>
      </p:sp>
      <p:sp>
        <p:nvSpPr>
          <p:cNvPr id="4" name="Inhaltsplatzhalter 3"/>
          <p:cNvSpPr>
            <a:spLocks noGrp="1"/>
          </p:cNvSpPr>
          <p:nvPr>
            <p:ph idx="10"/>
          </p:nvPr>
        </p:nvSpPr>
        <p:spPr/>
        <p:txBody>
          <a:bodyPr/>
          <a:lstStyle/>
          <a:p>
            <a:r>
              <a:rPr lang="de-DE" dirty="0" smtClean="0"/>
              <a:t>Süddeutsche.de, 18.09.2013</a:t>
            </a:r>
          </a:p>
          <a:p>
            <a:pPr lvl="1"/>
            <a:r>
              <a:rPr lang="de-DE" dirty="0" smtClean="0"/>
              <a:t>EU-Aufsicht: London behält Aufsicht über Liborzins</a:t>
            </a:r>
          </a:p>
          <a:p>
            <a:pPr lvl="4"/>
            <a:r>
              <a:rPr lang="de-DE" dirty="0" smtClean="0"/>
              <a:t>(...) Entgegen früherer Überlegungen wird die europäische Börsenaufsicht ESMA (...) nicht die Aufgaben einer zentralen Aufsicht übernehmen. (...) Damit bleibt der Libor (...) ein Statussymbol der britischen Hauptstadt und geht nicht nach Paris, wo die ESMA sitzt.</a:t>
            </a:r>
            <a:endParaRPr lang="de-DE" dirty="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Fernabsatzrichtlinie</a:t>
            </a:r>
            <a:br>
              <a:rPr lang="de-DE" dirty="0" smtClean="0"/>
            </a:br>
            <a:r>
              <a:rPr lang="de-DE" dirty="0" smtClean="0"/>
              <a:t>&amp; </a:t>
            </a:r>
            <a:br>
              <a:rPr lang="de-DE" dirty="0" smtClean="0"/>
            </a:br>
            <a:r>
              <a:rPr lang="de-DE" dirty="0" smtClean="0"/>
              <a:t>Highlights</a:t>
            </a:r>
            <a:endParaRPr lang="de-DE"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9"/>
          <p:cNvSpPr>
            <a:spLocks noGrp="1" noChangeArrowheads="1"/>
          </p:cNvSpPr>
          <p:nvPr>
            <p:ph type="title"/>
          </p:nvPr>
        </p:nvSpPr>
        <p:spPr/>
        <p:txBody>
          <a:bodyPr/>
          <a:lstStyle/>
          <a:p>
            <a:r>
              <a:rPr lang="de-DE" dirty="0">
                <a:latin typeface="Arial" pitchFamily="-102" charset="0"/>
                <a:ea typeface="ＭＳ Ｐゴシック" pitchFamily="-102" charset="-128"/>
              </a:rPr>
              <a:t>Fernabsatzrichtlinie für Finanzdienstleister</a:t>
            </a:r>
          </a:p>
        </p:txBody>
      </p:sp>
      <p:sp>
        <p:nvSpPr>
          <p:cNvPr id="81923" name="Rectangle 10"/>
          <p:cNvSpPr>
            <a:spLocks noGrp="1" noChangeArrowheads="1"/>
          </p:cNvSpPr>
          <p:nvPr>
            <p:ph type="body" idx="1"/>
          </p:nvPr>
        </p:nvSpPr>
        <p:spPr/>
        <p:txBody>
          <a:bodyPr/>
          <a:lstStyle/>
          <a:p>
            <a:pPr marL="0" indent="0">
              <a:lnSpc>
                <a:spcPct val="90000"/>
              </a:lnSpc>
              <a:buFontTx/>
              <a:buNone/>
            </a:pPr>
            <a:r>
              <a:rPr lang="de-DE" sz="2200" dirty="0">
                <a:latin typeface="Arial" pitchFamily="-102" charset="0"/>
                <a:ea typeface="ＭＳ Ｐゴシック" pitchFamily="-102" charset="-128"/>
              </a:rPr>
              <a:t>§ 1 FernFinG</a:t>
            </a:r>
          </a:p>
          <a:p>
            <a:pPr lvl="1">
              <a:lnSpc>
                <a:spcPct val="90000"/>
              </a:lnSpc>
            </a:pPr>
            <a:r>
              <a:rPr lang="de-DE" sz="2200" dirty="0">
                <a:latin typeface="Arial" pitchFamily="-102" charset="0"/>
                <a:cs typeface="Arial" pitchFamily="-102" charset="0"/>
              </a:rPr>
              <a:t>Gilt für Fernabsatzverträge über Finanzdienstleistungen zwischen einem Unternehmer und einem Verbraucher im Sinne des KSchG</a:t>
            </a:r>
          </a:p>
          <a:p>
            <a:pPr marL="0" indent="0">
              <a:lnSpc>
                <a:spcPct val="90000"/>
              </a:lnSpc>
              <a:buFontTx/>
              <a:buNone/>
            </a:pPr>
            <a:r>
              <a:rPr lang="de-DE" sz="2200" dirty="0">
                <a:latin typeface="Arial" pitchFamily="-102" charset="0"/>
                <a:ea typeface="ＭＳ Ｐゴシック" pitchFamily="-102" charset="-128"/>
              </a:rPr>
              <a:t>Fernabsatzvertrag</a:t>
            </a:r>
          </a:p>
          <a:p>
            <a:pPr lvl="1">
              <a:lnSpc>
                <a:spcPct val="90000"/>
              </a:lnSpc>
            </a:pPr>
            <a:r>
              <a:rPr lang="de-DE" sz="2200" dirty="0">
                <a:latin typeface="Arial" pitchFamily="-102" charset="0"/>
                <a:cs typeface="Arial" pitchFamily="-102" charset="0"/>
              </a:rPr>
              <a:t>Vertrag über Finanzdienstleistungen unter ausschließlicher Verwendung eines oder mehrerer Fernkommunikationsmittel im Rahmen eines für den Fernabsatz organisierten Vertriebs- oder Dienstleistungssystems.</a:t>
            </a:r>
          </a:p>
          <a:p>
            <a:pPr marL="0" indent="0">
              <a:lnSpc>
                <a:spcPct val="90000"/>
              </a:lnSpc>
              <a:buFontTx/>
              <a:buNone/>
            </a:pPr>
            <a:r>
              <a:rPr lang="de-DE" sz="2200" dirty="0">
                <a:latin typeface="Arial" pitchFamily="-102" charset="0"/>
                <a:ea typeface="ＭＳ Ｐゴシック" pitchFamily="-102" charset="-128"/>
              </a:rPr>
              <a:t>Finanzdienstleistung</a:t>
            </a:r>
          </a:p>
          <a:p>
            <a:pPr lvl="1">
              <a:lnSpc>
                <a:spcPct val="90000"/>
              </a:lnSpc>
            </a:pPr>
            <a:r>
              <a:rPr lang="de-DE" sz="2200" dirty="0">
                <a:latin typeface="Arial" pitchFamily="-102" charset="0"/>
                <a:cs typeface="Arial" pitchFamily="-102" charset="0"/>
              </a:rPr>
              <a:t>jede Bankdienstleistung</a:t>
            </a:r>
          </a:p>
          <a:p>
            <a:pPr lvl="1">
              <a:lnSpc>
                <a:spcPct val="90000"/>
              </a:lnSpc>
            </a:pPr>
            <a:r>
              <a:rPr lang="de-DE" sz="2200" dirty="0">
                <a:latin typeface="Arial" pitchFamily="-102" charset="0"/>
                <a:cs typeface="Arial" pitchFamily="-102" charset="0"/>
              </a:rPr>
              <a:t>jede Dienstleistung im Zusammenhang mit</a:t>
            </a:r>
            <a:br>
              <a:rPr lang="de-DE" sz="2200" dirty="0">
                <a:latin typeface="Arial" pitchFamily="-102" charset="0"/>
                <a:cs typeface="Arial" pitchFamily="-102" charset="0"/>
              </a:rPr>
            </a:br>
            <a:r>
              <a:rPr lang="de-DE" sz="2200" dirty="0">
                <a:latin typeface="Arial" pitchFamily="-102" charset="0"/>
                <a:cs typeface="Arial" pitchFamily="-102" charset="0"/>
              </a:rPr>
              <a:t>Kreditgewährung, Versicherung, Altersversorgung von Einzelpersonen, Geldanlagen oder Zahlungen</a:t>
            </a:r>
          </a:p>
        </p:txBody>
      </p:sp>
      <p:sp>
        <p:nvSpPr>
          <p:cNvPr id="4" name="Textfeld 3"/>
          <p:cNvSpPr txBox="1"/>
          <p:nvPr/>
        </p:nvSpPr>
        <p:spPr>
          <a:xfrm>
            <a:off x="2340000" y="6367046"/>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6"/>
          <p:cNvSpPr>
            <a:spLocks noGrp="1" noChangeArrowheads="1"/>
          </p:cNvSpPr>
          <p:nvPr>
            <p:ph type="title"/>
          </p:nvPr>
        </p:nvSpPr>
        <p:spPr/>
        <p:txBody>
          <a:bodyPr/>
          <a:lstStyle/>
          <a:p>
            <a:r>
              <a:rPr lang="de-DE" dirty="0" smtClean="0"/>
              <a:t>Fernabsatzrichtlinie für Finanzdienstleister</a:t>
            </a:r>
          </a:p>
        </p:txBody>
      </p:sp>
      <p:sp>
        <p:nvSpPr>
          <p:cNvPr id="82947" name="Rectangle 7"/>
          <p:cNvSpPr>
            <a:spLocks noGrp="1" noChangeArrowheads="1"/>
          </p:cNvSpPr>
          <p:nvPr>
            <p:ph idx="1"/>
          </p:nvPr>
        </p:nvSpPr>
        <p:spPr/>
        <p:txBody>
          <a:bodyPr/>
          <a:lstStyle/>
          <a:p>
            <a:r>
              <a:rPr lang="de-DE" dirty="0" smtClean="0"/>
              <a:t>Sämtliche Phasen des Vertragsabschluss müssen im Fernabsatz erfolgen</a:t>
            </a:r>
          </a:p>
          <a:p>
            <a:r>
              <a:rPr lang="de-DE" dirty="0" smtClean="0"/>
              <a:t>2 Säulen des Verbraucherschutzes (wie im KSchG)</a:t>
            </a:r>
          </a:p>
          <a:p>
            <a:pPr lvl="1"/>
            <a:r>
              <a:rPr lang="de-DE" dirty="0" smtClean="0"/>
              <a:t>erhöhte Informationspflichten (nicht ident mit § 5a KSchG) </a:t>
            </a:r>
          </a:p>
          <a:p>
            <a:pPr lvl="2"/>
            <a:r>
              <a:rPr lang="de-DE" dirty="0" smtClean="0"/>
              <a:t>Informationen über Unternehmer</a:t>
            </a:r>
          </a:p>
          <a:p>
            <a:pPr lvl="2"/>
            <a:r>
              <a:rPr lang="de-DE" dirty="0" smtClean="0"/>
              <a:t>Informationen über Finanzdienstleistung</a:t>
            </a:r>
          </a:p>
          <a:p>
            <a:pPr lvl="2"/>
            <a:r>
              <a:rPr lang="de-DE" dirty="0" smtClean="0"/>
              <a:t>Informationen über Fernabsatzvertrag</a:t>
            </a:r>
          </a:p>
          <a:p>
            <a:pPr lvl="2"/>
            <a:r>
              <a:rPr lang="de-DE" dirty="0" smtClean="0"/>
              <a:t>Informationen über Rechtsbehelfe</a:t>
            </a:r>
          </a:p>
          <a:p>
            <a:pPr lvl="3"/>
            <a:r>
              <a:rPr lang="de-DE" dirty="0" smtClean="0"/>
              <a:t>Achtung: spezifische Informationspflichten des </a:t>
            </a:r>
            <a:br>
              <a:rPr lang="de-DE" dirty="0" smtClean="0"/>
            </a:br>
            <a:r>
              <a:rPr lang="de-DE" dirty="0" smtClean="0"/>
              <a:t>WAG 2007, VAG etc. beachten!</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4"/>
          <p:cNvSpPr>
            <a:spLocks noGrp="1" noChangeArrowheads="1"/>
          </p:cNvSpPr>
          <p:nvPr>
            <p:ph type="title"/>
          </p:nvPr>
        </p:nvSpPr>
        <p:spPr/>
        <p:txBody>
          <a:bodyPr/>
          <a:lstStyle/>
          <a:p>
            <a:r>
              <a:rPr lang="de-DE" dirty="0" smtClean="0"/>
              <a:t>Fernabsatzrichtlinie für Finanzdienstleister</a:t>
            </a:r>
            <a:endParaRPr lang="de-DE" dirty="0"/>
          </a:p>
        </p:txBody>
      </p:sp>
      <p:sp>
        <p:nvSpPr>
          <p:cNvPr id="83971" name="Rectangle 5"/>
          <p:cNvSpPr>
            <a:spLocks noGrp="1" noChangeArrowheads="1"/>
          </p:cNvSpPr>
          <p:nvPr>
            <p:ph idx="1"/>
          </p:nvPr>
        </p:nvSpPr>
        <p:spPr/>
        <p:txBody>
          <a:bodyPr/>
          <a:lstStyle/>
          <a:p>
            <a:r>
              <a:rPr lang="de-DE" sz="2200" dirty="0" smtClean="0"/>
              <a:t>2 Säulen des Verbraucherschutzes (Forts.)</a:t>
            </a:r>
          </a:p>
          <a:p>
            <a:pPr lvl="1"/>
            <a:r>
              <a:rPr lang="de-DE" sz="2200" dirty="0" smtClean="0"/>
              <a:t>besonderes Rücktrittsrecht</a:t>
            </a:r>
          </a:p>
          <a:p>
            <a:pPr lvl="2"/>
            <a:r>
              <a:rPr lang="de-DE" sz="2200" dirty="0" smtClean="0"/>
              <a:t>innerhalb von 14 Kalendertagen ohne Angabe von Gründen</a:t>
            </a:r>
          </a:p>
          <a:p>
            <a:pPr lvl="2"/>
            <a:r>
              <a:rPr lang="de-DE" sz="2200" dirty="0" smtClean="0"/>
              <a:t>Frist beginnt nicht zu laufen, wenn Verbraucher nicht alle Informationen erhalten hat</a:t>
            </a:r>
          </a:p>
          <a:p>
            <a:pPr lvl="1"/>
            <a:r>
              <a:rPr lang="de-DE" sz="2200" dirty="0" smtClean="0"/>
              <a:t>Ausnahmen vom Rücktrittsrecht</a:t>
            </a:r>
          </a:p>
          <a:p>
            <a:pPr lvl="2"/>
            <a:r>
              <a:rPr lang="de-DE" sz="2200" dirty="0" smtClean="0"/>
              <a:t> kurzfristige Versicherungen</a:t>
            </a:r>
          </a:p>
          <a:p>
            <a:pPr lvl="2"/>
            <a:r>
              <a:rPr lang="de-DE" sz="2200" dirty="0" smtClean="0"/>
              <a:t> Verträge über Finanzdienstleistungen deren Preis auf</a:t>
            </a:r>
          </a:p>
          <a:p>
            <a:pPr lvl="2"/>
            <a:r>
              <a:rPr lang="de-DE" sz="2200" dirty="0" smtClean="0"/>
              <a:t>dem Finanzmarkt Schwankungen unterliegt</a:t>
            </a:r>
          </a:p>
          <a:p>
            <a:pPr lvl="2"/>
            <a:r>
              <a:rPr lang="de-DE" sz="2200" dirty="0" smtClean="0"/>
              <a:t>(Wertpapiere oder Devisen)</a:t>
            </a:r>
          </a:p>
          <a:p>
            <a:pPr lvl="3"/>
            <a:r>
              <a:rPr lang="de-DE" sz="2200" dirty="0" smtClean="0"/>
              <a:t>Nur auf „Rahmenvertrag</a:t>
            </a:r>
            <a:r>
              <a:rPr lang="ja-JP" altLang="de-DE" sz="2200" dirty="0" smtClean="0"/>
              <a:t>“</a:t>
            </a:r>
            <a:r>
              <a:rPr lang="de-DE" altLang="ja-JP" sz="2200" dirty="0" smtClean="0"/>
              <a:t> anwendbar nicht auf jede einzelne Dienstleistung (zB Internet </a:t>
            </a:r>
            <a:r>
              <a:rPr lang="en-GB" altLang="ja-JP" sz="2200" dirty="0" smtClean="0"/>
              <a:t>Banking, Online-Brokerage)</a:t>
            </a:r>
            <a:endParaRPr lang="en-GB" sz="2200" dirty="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5"/>
          <p:cNvSpPr>
            <a:spLocks noGrp="1" noChangeArrowheads="1"/>
          </p:cNvSpPr>
          <p:nvPr>
            <p:ph type="title"/>
          </p:nvPr>
        </p:nvSpPr>
        <p:spPr/>
        <p:txBody>
          <a:bodyPr/>
          <a:lstStyle/>
          <a:p>
            <a:r>
              <a:rPr lang="de-DE" dirty="0">
                <a:latin typeface="Arial" pitchFamily="-102" charset="0"/>
                <a:ea typeface="ＭＳ Ｐゴシック" pitchFamily="-102" charset="-128"/>
              </a:rPr>
              <a:t>Highlights für den Finanzsektor</a:t>
            </a:r>
          </a:p>
        </p:txBody>
      </p:sp>
      <p:sp>
        <p:nvSpPr>
          <p:cNvPr id="84995" name="Rectangle 6"/>
          <p:cNvSpPr>
            <a:spLocks noGrp="1" noChangeArrowheads="1"/>
          </p:cNvSpPr>
          <p:nvPr>
            <p:ph type="body" idx="1"/>
          </p:nvPr>
        </p:nvSpPr>
        <p:spPr/>
        <p:txBody>
          <a:bodyPr/>
          <a:lstStyle/>
          <a:p>
            <a:pPr marL="0" indent="0">
              <a:buFontTx/>
              <a:buNone/>
            </a:pPr>
            <a:r>
              <a:rPr lang="en-GB" dirty="0">
                <a:latin typeface="Arial" pitchFamily="-102" charset="0"/>
                <a:ea typeface="ＭＳ Ｐゴシック" pitchFamily="-102" charset="-128"/>
              </a:rPr>
              <a:t>e-signature	</a:t>
            </a:r>
          </a:p>
          <a:p>
            <a:pPr marL="0" indent="0">
              <a:buFontTx/>
              <a:buNone/>
            </a:pPr>
            <a:r>
              <a:rPr lang="en-GB" dirty="0">
                <a:latin typeface="Arial" pitchFamily="-102" charset="0"/>
                <a:ea typeface="ＭＳ Ｐゴシック" pitchFamily="-102" charset="-128"/>
              </a:rPr>
              <a:t>		</a:t>
            </a:r>
          </a:p>
          <a:p>
            <a:pPr lvl="1"/>
            <a:r>
              <a:rPr lang="de-DE" sz="2400" dirty="0">
                <a:latin typeface="Arial" pitchFamily="-102" charset="0"/>
                <a:cs typeface="Arial" pitchFamily="-102" charset="0"/>
              </a:rPr>
              <a:t>Instrument geeignet zur Identifizierung nach Geldwäsche-Bestimmungen!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p:txBody>
          <a:bodyPr/>
          <a:lstStyle/>
          <a:p>
            <a:r>
              <a:rPr lang="de-DE" dirty="0">
                <a:latin typeface="Arial" pitchFamily="-102" charset="0"/>
                <a:ea typeface="ＭＳ Ｐゴシック" pitchFamily="-102" charset="-128"/>
              </a:rPr>
              <a:t>Bill Gates: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a:t>
            </a:r>
            <a:r>
              <a:rPr lang="en-GB" dirty="0">
                <a:latin typeface="Arial" pitchFamily="-102" charset="0"/>
                <a:ea typeface="ＭＳ Ｐゴシック" pitchFamily="-102" charset="-128"/>
              </a:rPr>
              <a:t>Banking </a:t>
            </a:r>
            <a:r>
              <a:rPr lang="de-DE" dirty="0">
                <a:latin typeface="Arial" pitchFamily="-102" charset="0"/>
                <a:ea typeface="ＭＳ Ｐゴシック" pitchFamily="-102" charset="-128"/>
              </a:rPr>
              <a:t>ist notwendig, Banken sind es nicht</a:t>
            </a:r>
            <a:r>
              <a:rPr lang="ja-JP" altLang="de-DE">
                <a:latin typeface="Arial" pitchFamily="-102" charset="0"/>
                <a:ea typeface="ＭＳ Ｐゴシック" pitchFamily="-102" charset="-128"/>
              </a:rPr>
              <a:t>”</a:t>
            </a:r>
            <a:endParaRPr lang="de-DE" dirty="0">
              <a:latin typeface="Arial" pitchFamily="-102" charset="0"/>
              <a:ea typeface="ＭＳ Ｐゴシック" pitchFamily="-102" charset="-128"/>
            </a:endParaRPr>
          </a:p>
        </p:txBody>
      </p:sp>
      <p:sp>
        <p:nvSpPr>
          <p:cNvPr id="64515" name="Rectangle 5"/>
          <p:cNvSpPr>
            <a:spLocks noGrp="1" noChangeArrowheads="1"/>
          </p:cNvSpPr>
          <p:nvPr>
            <p:ph idx="1"/>
          </p:nvPr>
        </p:nvSpPr>
        <p:spPr/>
        <p:txBody>
          <a:bodyPr/>
          <a:lstStyle/>
          <a:p>
            <a:pPr lvl="1"/>
            <a:r>
              <a:rPr lang="en-GB" dirty="0">
                <a:latin typeface="Arial" pitchFamily="-102" charset="0"/>
                <a:cs typeface="Arial" pitchFamily="-102" charset="0"/>
              </a:rPr>
              <a:t>every click is business</a:t>
            </a:r>
          </a:p>
          <a:p>
            <a:pPr lvl="1"/>
            <a:r>
              <a:rPr lang="en-GB" dirty="0">
                <a:latin typeface="Arial" pitchFamily="-102" charset="0"/>
                <a:cs typeface="Arial" pitchFamily="-102" charset="0"/>
              </a:rPr>
              <a:t>borderless tool</a:t>
            </a:r>
          </a:p>
          <a:p>
            <a:pPr lvl="1"/>
            <a:r>
              <a:rPr lang="de-DE" dirty="0">
                <a:latin typeface="Arial" pitchFamily="-102" charset="0"/>
                <a:cs typeface="Arial" pitchFamily="-102" charset="0"/>
              </a:rPr>
              <a:t>eine virtuelle Welt</a:t>
            </a:r>
          </a:p>
          <a:p>
            <a:pPr lvl="1"/>
            <a:r>
              <a:rPr lang="de-DE" dirty="0">
                <a:latin typeface="Arial" pitchFamily="-102" charset="0"/>
                <a:cs typeface="Arial" pitchFamily="-102" charset="0"/>
              </a:rPr>
              <a:t>ein virtueller Marktplatz</a:t>
            </a:r>
          </a:p>
          <a:p>
            <a:pPr lvl="1"/>
            <a:r>
              <a:rPr lang="de-DE" dirty="0">
                <a:latin typeface="Arial" pitchFamily="-102" charset="0"/>
                <a:cs typeface="Arial" pitchFamily="-102" charset="0"/>
              </a:rPr>
              <a:t>ein digitaler Kunde</a:t>
            </a:r>
          </a:p>
          <a:p>
            <a:pPr>
              <a:buFontTx/>
              <a:buNone/>
            </a:pPr>
            <a:endParaRPr lang="de-DE" dirty="0">
              <a:latin typeface="Arial" pitchFamily="-102" charset="0"/>
              <a:ea typeface="ＭＳ Ｐゴシック" pitchFamily="-102"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9" name="Rectangle 5"/>
          <p:cNvSpPr>
            <a:spLocks noGrp="1" noChangeArrowheads="1"/>
          </p:cNvSpPr>
          <p:nvPr>
            <p:ph type="ctrTitle"/>
          </p:nvPr>
        </p:nvSpPr>
        <p:spPr/>
        <p:txBody>
          <a:bodyPr/>
          <a:lstStyle/>
          <a:p>
            <a:r>
              <a:rPr lang="de-DE" dirty="0" smtClean="0"/>
              <a:t>Exkurse</a:t>
            </a:r>
            <a:endParaRPr lang="de-DE" dirty="0"/>
          </a:p>
        </p:txBody>
      </p:sp>
      <p:sp>
        <p:nvSpPr>
          <p:cNvPr id="86018" name="Rectangle 6"/>
          <p:cNvSpPr>
            <a:spLocks noGrp="1" noChangeArrowheads="1"/>
          </p:cNvSpPr>
          <p:nvPr>
            <p:ph sz="quarter" idx="10"/>
          </p:nvPr>
        </p:nvSpPr>
        <p:spPr/>
        <p:txBody>
          <a:bodyPr/>
          <a:lstStyle/>
          <a:p>
            <a:r>
              <a:rPr lang="de-DE" dirty="0" smtClean="0"/>
              <a:t>Corporate </a:t>
            </a:r>
            <a:r>
              <a:rPr lang="en-GB" dirty="0" smtClean="0"/>
              <a:t>Governance</a:t>
            </a:r>
            <a:endParaRPr lang="de-DE" dirty="0" smtClean="0"/>
          </a:p>
          <a:p>
            <a:r>
              <a:rPr lang="en-GB" dirty="0" smtClean="0"/>
              <a:t>Compliance</a:t>
            </a:r>
            <a:endParaRPr lang="de-DE" dirty="0" smtClean="0"/>
          </a:p>
          <a:p>
            <a:r>
              <a:rPr lang="de-DE" dirty="0" smtClean="0"/>
              <a:t>Risikomanagement und </a:t>
            </a:r>
            <a:r>
              <a:rPr lang="de-DE" altLang="ja-JP" dirty="0" smtClean="0"/>
              <a:t>I</a:t>
            </a:r>
            <a:r>
              <a:rPr lang="de-DE" dirty="0" smtClean="0"/>
              <a:t>nterne und Externe Revision</a:t>
            </a:r>
          </a:p>
          <a:p>
            <a:r>
              <a:rPr lang="de-DE" dirty="0" smtClean="0"/>
              <a:t>Spezielle Themen aus dem WAG 2007</a:t>
            </a:r>
          </a:p>
          <a:p>
            <a:r>
              <a:rPr lang="de-DE" dirty="0" smtClean="0"/>
              <a:t>Börsen in Zeiten des Internet</a:t>
            </a:r>
          </a:p>
          <a:p>
            <a:r>
              <a:rPr lang="de-DE" dirty="0" smtClean="0"/>
              <a:t>Finanzportal vs. PC-Filiale</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6"/>
          <p:cNvSpPr>
            <a:spLocks noGrp="1" noChangeArrowheads="1"/>
          </p:cNvSpPr>
          <p:nvPr>
            <p:ph type="title"/>
          </p:nvPr>
        </p:nvSpPr>
        <p:spPr/>
        <p:txBody>
          <a:bodyPr/>
          <a:lstStyle/>
          <a:p>
            <a:r>
              <a:rPr lang="de-DE" dirty="0">
                <a:latin typeface="Arial" pitchFamily="-102" charset="0"/>
                <a:ea typeface="ＭＳ Ｐゴシック" pitchFamily="-102" charset="-128"/>
              </a:rPr>
              <a:t>Corporate </a:t>
            </a:r>
            <a:r>
              <a:rPr lang="en-GB" dirty="0">
                <a:latin typeface="Arial" pitchFamily="-102" charset="0"/>
                <a:ea typeface="ＭＳ Ｐゴシック" pitchFamily="-102" charset="-128"/>
              </a:rPr>
              <a:t>Governance</a:t>
            </a:r>
            <a:endParaRPr lang="de-DE" dirty="0">
              <a:latin typeface="Arial" pitchFamily="-102" charset="0"/>
              <a:ea typeface="ＭＳ Ｐゴシック" pitchFamily="-102" charset="-128"/>
            </a:endParaRPr>
          </a:p>
        </p:txBody>
      </p:sp>
      <p:sp>
        <p:nvSpPr>
          <p:cNvPr id="87043" name="Rectangle 7"/>
          <p:cNvSpPr>
            <a:spLocks noGrp="1" noChangeArrowheads="1"/>
          </p:cNvSpPr>
          <p:nvPr>
            <p:ph idx="1"/>
          </p:nvPr>
        </p:nvSpPr>
        <p:spPr/>
        <p:txBody>
          <a:bodyPr/>
          <a:lstStyle/>
          <a:p>
            <a:pPr marL="0" indent="0">
              <a:buFontTx/>
              <a:buNone/>
            </a:pPr>
            <a:r>
              <a:rPr lang="de-DE" sz="2200" dirty="0">
                <a:latin typeface="Arial" pitchFamily="-102" charset="0"/>
                <a:ea typeface="ＭＳ Ｐゴシック" pitchFamily="-102" charset="-128"/>
              </a:rPr>
              <a:t>Zielgruppe:</a:t>
            </a:r>
          </a:p>
          <a:p>
            <a:pPr lvl="1"/>
            <a:r>
              <a:rPr lang="de-DE" sz="2200" dirty="0">
                <a:latin typeface="Arial" pitchFamily="-102" charset="0"/>
                <a:cs typeface="Arial" pitchFamily="-102" charset="0"/>
              </a:rPr>
              <a:t>Kapitalgesellschaften und hier insbesondere </a:t>
            </a:r>
            <a:br>
              <a:rPr lang="de-DE" sz="2200" dirty="0">
                <a:latin typeface="Arial" pitchFamily="-102" charset="0"/>
                <a:cs typeface="Arial" pitchFamily="-102" charset="0"/>
              </a:rPr>
            </a:br>
            <a:r>
              <a:rPr lang="de-DE" sz="2200" dirty="0">
                <a:latin typeface="Arial" pitchFamily="-102" charset="0"/>
                <a:cs typeface="Arial" pitchFamily="-102" charset="0"/>
              </a:rPr>
              <a:t>börsennotierte Unternehmen</a:t>
            </a:r>
          </a:p>
          <a:p>
            <a:pPr marL="0" indent="0">
              <a:buFontTx/>
              <a:buNone/>
            </a:pPr>
            <a:r>
              <a:rPr lang="de-DE" sz="2200" dirty="0">
                <a:latin typeface="Arial" pitchFamily="-102" charset="0"/>
                <a:ea typeface="ＭＳ Ｐゴシック" pitchFamily="-102" charset="-128"/>
              </a:rPr>
              <a:t>Unterscheidung:</a:t>
            </a:r>
          </a:p>
          <a:p>
            <a:pPr lvl="1"/>
            <a:r>
              <a:rPr lang="de-DE" sz="2200" dirty="0">
                <a:latin typeface="Arial" pitchFamily="-102" charset="0"/>
                <a:cs typeface="Arial" pitchFamily="-102" charset="0"/>
              </a:rPr>
              <a:t>interne </a:t>
            </a:r>
            <a:r>
              <a:rPr lang="de-DE" sz="2200" dirty="0" smtClean="0">
                <a:latin typeface="Arial" pitchFamily="-102" charset="0"/>
                <a:cs typeface="Arial" pitchFamily="-102" charset="0"/>
              </a:rPr>
              <a:t>C.G</a:t>
            </a:r>
            <a:r>
              <a:rPr lang="de-DE" sz="2200" dirty="0">
                <a:latin typeface="Arial" pitchFamily="-102" charset="0"/>
                <a:cs typeface="Arial" pitchFamily="-102" charset="0"/>
              </a:rPr>
              <a:t>.</a:t>
            </a:r>
          </a:p>
          <a:p>
            <a:pPr lvl="1"/>
            <a:r>
              <a:rPr lang="de-DE" sz="2200" dirty="0">
                <a:latin typeface="Arial" pitchFamily="-102" charset="0"/>
                <a:cs typeface="Arial" pitchFamily="-102" charset="0"/>
              </a:rPr>
              <a:t>externe </a:t>
            </a:r>
            <a:r>
              <a:rPr lang="de-DE" sz="2200" dirty="0" smtClean="0">
                <a:latin typeface="Arial" pitchFamily="-102" charset="0"/>
                <a:cs typeface="Arial" pitchFamily="-102" charset="0"/>
              </a:rPr>
              <a:t>C.G</a:t>
            </a:r>
            <a:r>
              <a:rPr lang="de-DE" sz="2200" dirty="0">
                <a:latin typeface="Arial" pitchFamily="-102" charset="0"/>
                <a:cs typeface="Arial" pitchFamily="-102" charset="0"/>
              </a:rPr>
              <a:t>.</a:t>
            </a:r>
          </a:p>
          <a:p>
            <a:pPr marL="0" indent="0">
              <a:buFontTx/>
              <a:buNone/>
            </a:pPr>
            <a:r>
              <a:rPr lang="de-DE" sz="2200" dirty="0">
                <a:latin typeface="Arial" pitchFamily="-102" charset="0"/>
                <a:ea typeface="ＭＳ Ｐゴシック" pitchFamily="-102" charset="-128"/>
              </a:rPr>
              <a:t>Österreichischer Corporate </a:t>
            </a:r>
            <a:r>
              <a:rPr lang="en-GB" sz="2200" dirty="0">
                <a:latin typeface="Arial" pitchFamily="-102" charset="0"/>
                <a:ea typeface="ＭＳ Ｐゴシック" pitchFamily="-102" charset="-128"/>
              </a:rPr>
              <a:t>Governance</a:t>
            </a:r>
            <a:r>
              <a:rPr lang="de-DE" sz="2200" dirty="0">
                <a:latin typeface="Arial" pitchFamily="-102" charset="0"/>
                <a:ea typeface="ＭＳ Ｐゴシック" pitchFamily="-102" charset="-128"/>
              </a:rPr>
              <a:t> </a:t>
            </a:r>
            <a:r>
              <a:rPr lang="de-DE" sz="2200" dirty="0" smtClean="0">
                <a:latin typeface="Arial" pitchFamily="-102" charset="0"/>
                <a:ea typeface="ＭＳ Ｐゴシック" pitchFamily="-102" charset="-128"/>
              </a:rPr>
              <a:t>Kodex:</a:t>
            </a:r>
            <a:endParaRPr lang="de-DE" sz="2200" dirty="0">
              <a:latin typeface="Arial" pitchFamily="-102" charset="0"/>
              <a:ea typeface="ＭＳ Ｐゴシック" pitchFamily="-102" charset="-128"/>
            </a:endParaRPr>
          </a:p>
          <a:p>
            <a:pPr lvl="1"/>
            <a:r>
              <a:rPr lang="de-DE" sz="2200" dirty="0">
                <a:latin typeface="Arial" pitchFamily="-102" charset="0"/>
                <a:cs typeface="Arial" pitchFamily="-102" charset="0"/>
              </a:rPr>
              <a:t>1. Fassung 01.10.2002</a:t>
            </a:r>
          </a:p>
          <a:p>
            <a:pPr lvl="1"/>
            <a:r>
              <a:rPr lang="de-DE" sz="2200" dirty="0">
                <a:latin typeface="Arial" pitchFamily="-102" charset="0"/>
                <a:cs typeface="Arial" pitchFamily="-102" charset="0"/>
              </a:rPr>
              <a:t>zwei Anpassungen: 02/2005 und 01/2006</a:t>
            </a:r>
          </a:p>
          <a:p>
            <a:pPr lvl="1"/>
            <a:r>
              <a:rPr lang="de-DE" sz="2200" dirty="0">
                <a:latin typeface="Arial" pitchFamily="-102" charset="0"/>
                <a:cs typeface="Arial" pitchFamily="-102" charset="0"/>
              </a:rPr>
              <a:t>Weitere Anpassungen laufend</a:t>
            </a:r>
            <a:r>
              <a:rPr lang="de-DE" sz="2200" dirty="0" smtClean="0">
                <a:latin typeface="Arial" pitchFamily="-102" charset="0"/>
                <a:cs typeface="Arial" pitchFamily="-102" charset="0"/>
              </a:rPr>
              <a:t>!</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6"/>
          <p:cNvSpPr>
            <a:spLocks noGrp="1" noChangeArrowheads="1"/>
          </p:cNvSpPr>
          <p:nvPr>
            <p:ph type="title"/>
          </p:nvPr>
        </p:nvSpPr>
        <p:spPr/>
        <p:txBody>
          <a:bodyPr/>
          <a:lstStyle/>
          <a:p>
            <a:r>
              <a:rPr lang="de-DE" dirty="0">
                <a:latin typeface="Arial" pitchFamily="-102" charset="0"/>
                <a:ea typeface="ＭＳ Ｐゴシック" pitchFamily="-102" charset="-128"/>
              </a:rPr>
              <a:t>Corporate </a:t>
            </a:r>
            <a:r>
              <a:rPr lang="en-GB" dirty="0">
                <a:latin typeface="Arial" pitchFamily="-102" charset="0"/>
                <a:ea typeface="ＭＳ Ｐゴシック" pitchFamily="-102" charset="-128"/>
              </a:rPr>
              <a:t>Governance</a:t>
            </a:r>
            <a:endParaRPr lang="de-DE" dirty="0">
              <a:latin typeface="Arial" pitchFamily="-102" charset="0"/>
              <a:ea typeface="ＭＳ Ｐゴシック" pitchFamily="-102" charset="-128"/>
            </a:endParaRPr>
          </a:p>
        </p:txBody>
      </p:sp>
      <p:sp>
        <p:nvSpPr>
          <p:cNvPr id="88067" name="Rectangle 7"/>
          <p:cNvSpPr>
            <a:spLocks noGrp="1" noChangeArrowheads="1"/>
          </p:cNvSpPr>
          <p:nvPr>
            <p:ph type="body" idx="1"/>
          </p:nvPr>
        </p:nvSpPr>
        <p:spPr/>
        <p:txBody>
          <a:bodyPr/>
          <a:lstStyle/>
          <a:p>
            <a:pPr marL="0" indent="0">
              <a:buFontTx/>
              <a:buNone/>
            </a:pPr>
            <a:r>
              <a:rPr lang="de-DE" dirty="0">
                <a:latin typeface="Arial" pitchFamily="-102" charset="0"/>
                <a:ea typeface="ＭＳ Ｐゴシック" pitchFamily="-102" charset="-128"/>
              </a:rPr>
              <a:t>Definition: </a:t>
            </a:r>
            <a:br>
              <a:rPr lang="de-DE" dirty="0">
                <a:latin typeface="Arial" pitchFamily="-102" charset="0"/>
                <a:ea typeface="ＭＳ Ｐゴシック" pitchFamily="-102" charset="-128"/>
              </a:rPr>
            </a:br>
            <a:r>
              <a:rPr lang="de-DE" sz="2000" b="0" dirty="0">
                <a:latin typeface="Arial" pitchFamily="-102" charset="0"/>
                <a:ea typeface="ＭＳ Ｐゴシック" pitchFamily="-102" charset="-128"/>
              </a:rPr>
              <a:t>„Flexibles und freiwilliges Selbstregulierungswerk der Industrie für die verantwortungsvolle Führung und Leitung von Unternehmen in Österreich und steht in Einklang mit internationalen Standards.</a:t>
            </a:r>
            <a:r>
              <a:rPr lang="ja-JP" altLang="de-DE" sz="2000" b="0" dirty="0">
                <a:latin typeface="Arial" pitchFamily="-102" charset="0"/>
                <a:ea typeface="ＭＳ Ｐゴシック" pitchFamily="-102" charset="-128"/>
              </a:rPr>
              <a:t>“</a:t>
            </a:r>
            <a:endParaRPr lang="de-DE" altLang="ja-JP" sz="2000" b="0" dirty="0">
              <a:latin typeface="Arial" pitchFamily="-102" charset="0"/>
              <a:ea typeface="ＭＳ Ｐゴシック" pitchFamily="-102" charset="-128"/>
            </a:endParaRPr>
          </a:p>
          <a:p>
            <a:pPr marL="0" indent="0">
              <a:buFontTx/>
              <a:buNone/>
            </a:pPr>
            <a:r>
              <a:rPr lang="de-DE" dirty="0">
                <a:latin typeface="Arial" pitchFamily="-102" charset="0"/>
                <a:ea typeface="ＭＳ Ｐゴシック" pitchFamily="-102" charset="-128"/>
              </a:rPr>
              <a:t>Ursache: </a:t>
            </a:r>
            <a:r>
              <a:rPr lang="en-GB" sz="2000" b="0" dirty="0">
                <a:latin typeface="Arial" pitchFamily="-102" charset="0"/>
                <a:ea typeface="ＭＳ Ｐゴシック" pitchFamily="-102" charset="-128"/>
              </a:rPr>
              <a:t>Principal-Agen</a:t>
            </a:r>
            <a:r>
              <a:rPr lang="de-DE" sz="2000" b="0" dirty="0">
                <a:latin typeface="Arial" pitchFamily="-102" charset="0"/>
                <a:ea typeface="ＭＳ Ｐゴシック" pitchFamily="-102" charset="-128"/>
              </a:rPr>
              <a:t>t-Konflikt </a:t>
            </a:r>
            <a:br>
              <a:rPr lang="de-DE" sz="2000" b="0" dirty="0">
                <a:latin typeface="Arial" pitchFamily="-102" charset="0"/>
                <a:ea typeface="ＭＳ Ｐゴシック" pitchFamily="-102" charset="-128"/>
              </a:rPr>
            </a:br>
            <a:r>
              <a:rPr lang="de-DE" sz="2000" b="0" dirty="0">
                <a:latin typeface="Arial" pitchFamily="-102" charset="0"/>
                <a:ea typeface="ＭＳ Ｐゴシック" pitchFamily="-102" charset="-128"/>
              </a:rPr>
              <a:t>(Trennung Unternehmenseigentum und Unternehmensführung, unterschiedliche Interessen Investoren und Managern)</a:t>
            </a:r>
            <a:endParaRPr lang="de-DE" sz="2000" dirty="0">
              <a:latin typeface="Arial" pitchFamily="-102" charset="0"/>
              <a:ea typeface="ＭＳ Ｐゴシック" pitchFamily="-102" charset="-128"/>
            </a:endParaRPr>
          </a:p>
          <a:p>
            <a:pPr marL="0" indent="0">
              <a:buFontTx/>
              <a:buNone/>
            </a:pPr>
            <a:r>
              <a:rPr lang="de-DE" dirty="0">
                <a:latin typeface="Arial" pitchFamily="-102" charset="0"/>
                <a:ea typeface="ＭＳ Ｐゴシック" pitchFamily="-102" charset="-128"/>
              </a:rPr>
              <a:t>Beispiele: </a:t>
            </a:r>
            <a:r>
              <a:rPr lang="de-DE" sz="2000" b="0" dirty="0">
                <a:latin typeface="Arial" pitchFamily="-102" charset="0"/>
                <a:ea typeface="ＭＳ Ｐゴシック" pitchFamily="-102" charset="-128"/>
              </a:rPr>
              <a:t>Enron, WorldCom, Parmalat, BAWAG P.S.K, </a:t>
            </a:r>
            <a:br>
              <a:rPr lang="de-DE" sz="2000" b="0" dirty="0">
                <a:latin typeface="Arial" pitchFamily="-102" charset="0"/>
                <a:ea typeface="ＭＳ Ｐゴシック" pitchFamily="-102" charset="-128"/>
              </a:rPr>
            </a:br>
            <a:r>
              <a:rPr lang="de-DE" sz="2000" b="0" dirty="0">
                <a:latin typeface="Arial" pitchFamily="-102" charset="0"/>
                <a:ea typeface="ＭＳ Ｐゴシック" pitchFamily="-102" charset="-128"/>
              </a:rPr>
              <a:t>Hypo Alpe Adria AG</a:t>
            </a:r>
          </a:p>
          <a:p>
            <a:pPr marL="0" indent="0">
              <a:buFontTx/>
              <a:buNone/>
            </a:pPr>
            <a:r>
              <a:rPr lang="de-DE" dirty="0">
                <a:latin typeface="Arial" pitchFamily="-102" charset="0"/>
                <a:ea typeface="ＭＳ Ｐゴシック" pitchFamily="-102" charset="-128"/>
              </a:rPr>
              <a:t>IKS = Internes Kontrollsystem: </a:t>
            </a:r>
            <a:br>
              <a:rPr lang="de-DE" dirty="0">
                <a:latin typeface="Arial" pitchFamily="-102" charset="0"/>
                <a:ea typeface="ＭＳ Ｐゴシック" pitchFamily="-102" charset="-128"/>
              </a:rPr>
            </a:br>
            <a:r>
              <a:rPr lang="de-DE" sz="2000" b="0" dirty="0">
                <a:latin typeface="Arial" pitchFamily="-102" charset="0"/>
                <a:ea typeface="ＭＳ Ｐゴシック" pitchFamily="-102" charset="-128"/>
              </a:rPr>
              <a:t>wesentliches Element der C. G.</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4"/>
          <p:cNvSpPr>
            <a:spLocks noGrp="1" noChangeArrowheads="1"/>
          </p:cNvSpPr>
          <p:nvPr>
            <p:ph type="title"/>
          </p:nvPr>
        </p:nvSpPr>
        <p:spPr/>
        <p:txBody>
          <a:bodyPr/>
          <a:lstStyle/>
          <a:p>
            <a:r>
              <a:rPr lang="en-GB" dirty="0">
                <a:latin typeface="Arial" pitchFamily="-102" charset="0"/>
                <a:ea typeface="ＭＳ Ｐゴシック" pitchFamily="-102" charset="-128"/>
              </a:rPr>
              <a:t>Compliance</a:t>
            </a:r>
            <a:endParaRPr lang="de-DE" dirty="0">
              <a:latin typeface="Arial" pitchFamily="-102" charset="0"/>
              <a:ea typeface="ＭＳ Ｐゴシック" pitchFamily="-102" charset="-128"/>
            </a:endParaRPr>
          </a:p>
        </p:txBody>
      </p:sp>
      <p:sp>
        <p:nvSpPr>
          <p:cNvPr id="89091" name="Rectangle 5"/>
          <p:cNvSpPr>
            <a:spLocks noGrp="1" noChangeArrowheads="1"/>
          </p:cNvSpPr>
          <p:nvPr>
            <p:ph type="body" idx="1"/>
          </p:nvPr>
        </p:nvSpPr>
        <p:spPr/>
        <p:txBody>
          <a:bodyPr/>
          <a:lstStyle/>
          <a:p>
            <a:pPr>
              <a:buFontTx/>
              <a:buNone/>
            </a:pPr>
            <a:r>
              <a:rPr lang="de-DE" dirty="0">
                <a:latin typeface="Arial" pitchFamily="-102" charset="0"/>
                <a:ea typeface="ＭＳ Ｐゴシック" pitchFamily="-102" charset="-128"/>
              </a:rPr>
              <a:t>Begriff / Definitionen:</a:t>
            </a:r>
          </a:p>
          <a:p>
            <a:pPr lvl="1"/>
            <a:r>
              <a:rPr lang="de-DE" dirty="0">
                <a:latin typeface="Arial" pitchFamily="-102" charset="0"/>
                <a:cs typeface="Arial" pitchFamily="-102" charset="0"/>
              </a:rPr>
              <a:t> „Regelwerk zur Vermeidung von Interessenkonflikten bei Geld- und Vermögensanlage</a:t>
            </a:r>
            <a:r>
              <a:rPr lang="ja-JP" altLang="de-DE" dirty="0">
                <a:latin typeface="Arial" pitchFamily="-102" charset="0"/>
                <a:cs typeface="Arial" pitchFamily="-102" charset="0"/>
              </a:rPr>
              <a:t>”</a:t>
            </a:r>
            <a:endParaRPr lang="de-DE" altLang="ja-JP" dirty="0">
              <a:latin typeface="Arial" pitchFamily="-102" charset="0"/>
              <a:cs typeface="Arial" pitchFamily="-102" charset="0"/>
            </a:endParaRPr>
          </a:p>
          <a:p>
            <a:pPr lvl="1"/>
            <a:r>
              <a:rPr lang="de-DE" dirty="0">
                <a:latin typeface="Arial" pitchFamily="-102" charset="0"/>
                <a:cs typeface="Arial" pitchFamily="-102" charset="0"/>
              </a:rPr>
              <a:t>„Der Begriff </a:t>
            </a:r>
            <a:r>
              <a:rPr lang="en-GB" dirty="0">
                <a:latin typeface="Arial" pitchFamily="-102" charset="0"/>
                <a:cs typeface="Arial" pitchFamily="-102" charset="0"/>
              </a:rPr>
              <a:t>Compliance</a:t>
            </a:r>
            <a:r>
              <a:rPr lang="de-DE" dirty="0">
                <a:latin typeface="Arial" pitchFamily="-102" charset="0"/>
                <a:cs typeface="Arial" pitchFamily="-102" charset="0"/>
              </a:rPr>
              <a:t> bezeichnet die Gesamtheit aller Maßnahmen, die das regelkonforme Verhalten eines Unternehmens, seiner Organisationsmitglieder und seiner Mitarbeiter im Hinblick auf alle gesetzlichen Ge- und Verbote begründen. Darüber hinaus soll die Übereinstimmung des unternehmerischen Geschäftsgebarens auch mit allen gesellschaftlichen Richtlinien und Wertvorstellungen gewährleistet werden.</a:t>
            </a:r>
            <a:r>
              <a:rPr lang="ja-JP" altLang="de-DE" dirty="0">
                <a:latin typeface="Arial" pitchFamily="-102" charset="0"/>
                <a:cs typeface="Arial" pitchFamily="-102" charset="0"/>
              </a:rPr>
              <a:t>”</a:t>
            </a:r>
            <a:endParaRPr lang="de-DE" dirty="0">
              <a:latin typeface="Arial" pitchFamily="-102" charset="0"/>
              <a:cs typeface="Arial" pitchFamily="-102"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6"/>
          <p:cNvSpPr>
            <a:spLocks noGrp="1" noChangeArrowheads="1"/>
          </p:cNvSpPr>
          <p:nvPr>
            <p:ph type="title"/>
          </p:nvPr>
        </p:nvSpPr>
        <p:spPr/>
        <p:txBody>
          <a:bodyPr/>
          <a:lstStyle/>
          <a:p>
            <a:r>
              <a:rPr lang="en-GB" dirty="0">
                <a:latin typeface="Arial" pitchFamily="-102" charset="0"/>
                <a:ea typeface="ＭＳ Ｐゴシック" pitchFamily="-102" charset="-128"/>
              </a:rPr>
              <a:t>Compliance</a:t>
            </a:r>
            <a:endParaRPr lang="de-DE" dirty="0">
              <a:latin typeface="Arial" pitchFamily="-102" charset="0"/>
              <a:ea typeface="ＭＳ Ｐゴシック" pitchFamily="-102" charset="-128"/>
            </a:endParaRPr>
          </a:p>
        </p:txBody>
      </p:sp>
      <p:sp>
        <p:nvSpPr>
          <p:cNvPr id="90115" name="Rectangle 7"/>
          <p:cNvSpPr>
            <a:spLocks noGrp="1" noChangeArrowheads="1"/>
          </p:cNvSpPr>
          <p:nvPr>
            <p:ph type="body" idx="1"/>
          </p:nvPr>
        </p:nvSpPr>
        <p:spPr/>
        <p:txBody>
          <a:bodyPr/>
          <a:lstStyle/>
          <a:p>
            <a:pPr>
              <a:buFontTx/>
              <a:buNone/>
            </a:pPr>
            <a:r>
              <a:rPr lang="de-DE" dirty="0">
                <a:latin typeface="Arial" pitchFamily="-102" charset="0"/>
                <a:ea typeface="ＭＳ Ｐゴシック" pitchFamily="-102" charset="-128"/>
              </a:rPr>
              <a:t>Ziele:</a:t>
            </a:r>
          </a:p>
          <a:p>
            <a:pPr lvl="1"/>
            <a:r>
              <a:rPr lang="de-DE" dirty="0">
                <a:latin typeface="Arial" pitchFamily="-102" charset="0"/>
                <a:cs typeface="Arial" pitchFamily="-102" charset="0"/>
              </a:rPr>
              <a:t>Stärkung des Ansehens des Finanzmarktes Österreich</a:t>
            </a:r>
          </a:p>
          <a:p>
            <a:pPr lvl="1"/>
            <a:r>
              <a:rPr lang="de-DE" dirty="0">
                <a:latin typeface="Arial" pitchFamily="-102" charset="0"/>
                <a:cs typeface="Arial" pitchFamily="-102" charset="0"/>
              </a:rPr>
              <a:t>Schaffung von Vertrauen beim Anleger</a:t>
            </a:r>
          </a:p>
          <a:p>
            <a:pPr>
              <a:buFontTx/>
              <a:buNone/>
            </a:pPr>
            <a:r>
              <a:rPr lang="de-DE" dirty="0">
                <a:latin typeface="Arial" pitchFamily="-102" charset="0"/>
                <a:ea typeface="ＭＳ Ｐゴシック" pitchFamily="-102" charset="-128"/>
              </a:rPr>
              <a:t>Regelungen:</a:t>
            </a:r>
          </a:p>
          <a:p>
            <a:pPr lvl="1"/>
            <a:r>
              <a:rPr lang="en-GB" dirty="0">
                <a:latin typeface="Arial" pitchFamily="-102" charset="0"/>
                <a:cs typeface="Arial" pitchFamily="-102" charset="0"/>
              </a:rPr>
              <a:t>Emittenten-Compliance-Verordnung</a:t>
            </a:r>
            <a:r>
              <a:rPr lang="de-DE" dirty="0">
                <a:latin typeface="Arial" pitchFamily="-102" charset="0"/>
                <a:cs typeface="Arial" pitchFamily="-102" charset="0"/>
              </a:rPr>
              <a:t> </a:t>
            </a:r>
            <a:br>
              <a:rPr lang="de-DE" dirty="0">
                <a:latin typeface="Arial" pitchFamily="-102" charset="0"/>
                <a:cs typeface="Arial" pitchFamily="-102" charset="0"/>
              </a:rPr>
            </a:br>
            <a:r>
              <a:rPr lang="de-DE" dirty="0">
                <a:latin typeface="Arial" pitchFamily="-102" charset="0"/>
                <a:cs typeface="Arial" pitchFamily="-102" charset="0"/>
              </a:rPr>
              <a:t>(seit 01.04.2002, novelliert im Mai 2005, Neufassung 01.11.2007) – laufend Neuerungen!</a:t>
            </a:r>
          </a:p>
          <a:p>
            <a:pPr lvl="1"/>
            <a:r>
              <a:rPr lang="de-DE" dirty="0">
                <a:latin typeface="Arial" pitchFamily="-102" charset="0"/>
                <a:cs typeface="Arial" pitchFamily="-102" charset="0"/>
              </a:rPr>
              <a:t>Standard </a:t>
            </a:r>
            <a:r>
              <a:rPr lang="en-GB" dirty="0">
                <a:latin typeface="Arial" pitchFamily="-102" charset="0"/>
                <a:cs typeface="Arial" pitchFamily="-102" charset="0"/>
              </a:rPr>
              <a:t>Compliance</a:t>
            </a:r>
            <a:r>
              <a:rPr lang="de-DE" dirty="0">
                <a:latin typeface="Arial" pitchFamily="-102" charset="0"/>
                <a:cs typeface="Arial" pitchFamily="-102" charset="0"/>
              </a:rPr>
              <a:t> Code der österreichischen Kreditwirtschaft </a:t>
            </a:r>
            <a:br>
              <a:rPr lang="de-DE" dirty="0">
                <a:latin typeface="Arial" pitchFamily="-102" charset="0"/>
                <a:cs typeface="Arial" pitchFamily="-102" charset="0"/>
              </a:rPr>
            </a:br>
            <a:r>
              <a:rPr lang="de-DE" dirty="0">
                <a:latin typeface="Arial" pitchFamily="-102" charset="0"/>
                <a:cs typeface="Arial" pitchFamily="-102" charset="0"/>
              </a:rPr>
              <a:t>(seit 14.12.1999, Neufassung 28.12.2007) – laufend Neuerungen!</a:t>
            </a:r>
          </a:p>
          <a:p>
            <a:pPr lvl="1"/>
            <a:endParaRPr lang="de-DE" dirty="0">
              <a:latin typeface="Arial" pitchFamily="-102" charset="0"/>
              <a:cs typeface="Arial" pitchFamily="-102" charset="0"/>
            </a:endParaRPr>
          </a:p>
          <a:p>
            <a:pPr>
              <a:buFontTx/>
              <a:buNone/>
            </a:pPr>
            <a:endParaRPr lang="de-DE" dirty="0">
              <a:latin typeface="Arial" pitchFamily="-102" charset="0"/>
              <a:ea typeface="ＭＳ Ｐゴシック" pitchFamily="-102" charset="-128"/>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4"/>
          <p:cNvSpPr>
            <a:spLocks noGrp="1" noChangeArrowheads="1"/>
          </p:cNvSpPr>
          <p:nvPr>
            <p:ph type="title"/>
          </p:nvPr>
        </p:nvSpPr>
        <p:spPr/>
        <p:txBody>
          <a:bodyPr/>
          <a:lstStyle/>
          <a:p>
            <a:r>
              <a:rPr lang="en-GB" dirty="0">
                <a:latin typeface="Arial" pitchFamily="-102" charset="0"/>
                <a:ea typeface="ＭＳ Ｐゴシック" pitchFamily="-102" charset="-128"/>
              </a:rPr>
              <a:t>Compliance</a:t>
            </a:r>
            <a:r>
              <a:rPr lang="de-DE" dirty="0">
                <a:latin typeface="Arial" pitchFamily="-102" charset="0"/>
                <a:ea typeface="ＭＳ Ｐゴシック" pitchFamily="-102" charset="-128"/>
              </a:rPr>
              <a:t> Eckpfeiler</a:t>
            </a:r>
          </a:p>
        </p:txBody>
      </p:sp>
      <p:sp>
        <p:nvSpPr>
          <p:cNvPr id="91139" name="Rectangle 5"/>
          <p:cNvSpPr>
            <a:spLocks noGrp="1" noChangeArrowheads="1"/>
          </p:cNvSpPr>
          <p:nvPr>
            <p:ph type="body" idx="1"/>
          </p:nvPr>
        </p:nvSpPr>
        <p:spPr/>
        <p:txBody>
          <a:bodyPr/>
          <a:lstStyle/>
          <a:p>
            <a:pPr lvl="1"/>
            <a:r>
              <a:rPr lang="de-DE" dirty="0">
                <a:latin typeface="Arial" pitchFamily="-102" charset="0"/>
                <a:cs typeface="Arial" pitchFamily="-102" charset="0"/>
              </a:rPr>
              <a:t>Vertraulichkeitsbereiche</a:t>
            </a:r>
          </a:p>
          <a:p>
            <a:pPr lvl="1"/>
            <a:r>
              <a:rPr lang="de-DE" dirty="0">
                <a:latin typeface="Arial" pitchFamily="-102" charset="0"/>
                <a:cs typeface="Arial" pitchFamily="-102" charset="0"/>
              </a:rPr>
              <a:t>„</a:t>
            </a:r>
            <a:r>
              <a:rPr lang="en-GB" dirty="0">
                <a:latin typeface="Arial" pitchFamily="-102" charset="0"/>
                <a:cs typeface="Arial" pitchFamily="-102" charset="0"/>
              </a:rPr>
              <a:t>Watch list“</a:t>
            </a:r>
          </a:p>
          <a:p>
            <a:pPr lvl="1"/>
            <a:r>
              <a:rPr lang="en-GB" dirty="0">
                <a:latin typeface="Arial" pitchFamily="-102" charset="0"/>
                <a:cs typeface="Arial" pitchFamily="-102" charset="0"/>
              </a:rPr>
              <a:t>„Restricted list“</a:t>
            </a:r>
          </a:p>
          <a:p>
            <a:pPr lvl="1"/>
            <a:r>
              <a:rPr lang="de-DE" dirty="0">
                <a:latin typeface="Arial" pitchFamily="-102" charset="0"/>
                <a:cs typeface="Arial" pitchFamily="-102" charset="0"/>
              </a:rPr>
              <a:t>Meldepflicht</a:t>
            </a:r>
            <a:endParaRPr lang="en-GB" dirty="0">
              <a:latin typeface="Arial" pitchFamily="-102" charset="0"/>
              <a:cs typeface="Arial" pitchFamily="-102" charset="0"/>
            </a:endParaRPr>
          </a:p>
          <a:p>
            <a:pPr lvl="1"/>
            <a:r>
              <a:rPr lang="en-GB" dirty="0">
                <a:latin typeface="Arial" pitchFamily="-102" charset="0"/>
                <a:cs typeface="Arial" pitchFamily="-102" charset="0"/>
              </a:rPr>
              <a:t>Compliance Organisation</a:t>
            </a:r>
          </a:p>
          <a:p>
            <a:pPr lvl="1"/>
            <a:r>
              <a:rPr lang="en-GB" dirty="0">
                <a:latin typeface="Arial" pitchFamily="-102" charset="0"/>
                <a:cs typeface="Arial" pitchFamily="-102" charset="0"/>
              </a:rPr>
              <a:t>Compliance Officer</a:t>
            </a:r>
          </a:p>
          <a:p>
            <a:pPr lvl="1"/>
            <a:r>
              <a:rPr lang="de-DE" dirty="0">
                <a:latin typeface="Arial" pitchFamily="-102" charset="0"/>
                <a:cs typeface="Arial" pitchFamily="-102" charset="0"/>
              </a:rPr>
              <a:t>Datenschutz</a:t>
            </a:r>
            <a:endParaRPr lang="en-GB" dirty="0">
              <a:latin typeface="Arial" pitchFamily="-102" charset="0"/>
              <a:cs typeface="Arial" pitchFamily="-102" charset="0"/>
            </a:endParaRPr>
          </a:p>
          <a:p>
            <a:pPr lvl="1"/>
            <a:r>
              <a:rPr lang="de-DE" dirty="0">
                <a:latin typeface="Arial" pitchFamily="-102" charset="0"/>
                <a:cs typeface="Arial" pitchFamily="-102" charset="0"/>
              </a:rPr>
              <a:t>Technische Sicherheitsfragen</a:t>
            </a:r>
            <a:endParaRPr lang="en-GB" dirty="0">
              <a:latin typeface="Arial" pitchFamily="-102" charset="0"/>
              <a:cs typeface="Arial" pitchFamily="-102" charset="0"/>
            </a:endParaRPr>
          </a:p>
          <a:p>
            <a:pPr lvl="1"/>
            <a:r>
              <a:rPr lang="en-GB" dirty="0">
                <a:latin typeface="Arial" pitchFamily="-102" charset="0"/>
                <a:cs typeface="Arial" pitchFamily="-102" charset="0"/>
              </a:rPr>
              <a:t>Cyber-Crime</a:t>
            </a:r>
          </a:p>
          <a:p>
            <a:pPr lvl="1"/>
            <a:r>
              <a:rPr lang="en-GB" dirty="0">
                <a:latin typeface="Arial" pitchFamily="-102" charset="0"/>
                <a:cs typeface="Arial" pitchFamily="-102" charset="0"/>
              </a:rPr>
              <a:t>financial fraud</a:t>
            </a: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Risiko – ein Begriff mit vielen Facetten</a:t>
            </a:r>
            <a:endParaRPr lang="de-DE" dirty="0"/>
          </a:p>
        </p:txBody>
      </p:sp>
      <p:sp>
        <p:nvSpPr>
          <p:cNvPr id="3" name="Rechteck 2"/>
          <p:cNvSpPr/>
          <p:nvPr/>
        </p:nvSpPr>
        <p:spPr>
          <a:xfrm>
            <a:off x="397564" y="1490464"/>
            <a:ext cx="8563873" cy="5062925"/>
          </a:xfrm>
          <a:prstGeom prst="rect">
            <a:avLst/>
          </a:prstGeom>
        </p:spPr>
        <p:txBody>
          <a:bodyPr wrap="square">
            <a:spAutoFit/>
          </a:bodyPr>
          <a:lstStyle/>
          <a:p>
            <a:r>
              <a:rPr lang="de-DE" dirty="0">
                <a:solidFill>
                  <a:srgbClr val="070505"/>
                </a:solidFill>
                <a:latin typeface="Arial"/>
                <a:cs typeface="Arial"/>
              </a:rPr>
              <a:t>Kennzeichnung der </a:t>
            </a:r>
            <a:r>
              <a:rPr lang="de-DE" b="1" dirty="0">
                <a:solidFill>
                  <a:srgbClr val="070505"/>
                </a:solidFill>
                <a:latin typeface="Arial"/>
                <a:cs typeface="Arial"/>
              </a:rPr>
              <a:t>Eventualität</a:t>
            </a:r>
            <a:r>
              <a:rPr lang="de-DE" dirty="0">
                <a:solidFill>
                  <a:srgbClr val="070505"/>
                </a:solidFill>
                <a:latin typeface="Arial"/>
                <a:cs typeface="Arial"/>
              </a:rPr>
              <a:t>, dass mit einer (ggf. niedrigen, ggf. auch unbekannten) </a:t>
            </a:r>
            <a:r>
              <a:rPr lang="de-DE" b="1" dirty="0" smtClean="0">
                <a:solidFill>
                  <a:srgbClr val="070505"/>
                </a:solidFill>
                <a:latin typeface="Arial"/>
                <a:cs typeface="Arial"/>
              </a:rPr>
              <a:t>Wahrscheinlichkeit</a:t>
            </a:r>
            <a:r>
              <a:rPr lang="de-DE" dirty="0" smtClean="0">
                <a:solidFill>
                  <a:srgbClr val="070505"/>
                </a:solidFill>
                <a:latin typeface="Arial"/>
                <a:cs typeface="Arial"/>
              </a:rPr>
              <a:t> ein </a:t>
            </a:r>
            <a:r>
              <a:rPr lang="de-DE" dirty="0">
                <a:solidFill>
                  <a:srgbClr val="070505"/>
                </a:solidFill>
                <a:latin typeface="Arial"/>
                <a:cs typeface="Arial"/>
              </a:rPr>
              <a:t>(ggf. hoher, ggf. in seinem Ausmaß unbekannter) </a:t>
            </a:r>
            <a:r>
              <a:rPr lang="de-DE" b="1" dirty="0">
                <a:solidFill>
                  <a:srgbClr val="070505"/>
                </a:solidFill>
                <a:latin typeface="Arial"/>
                <a:cs typeface="Arial"/>
              </a:rPr>
              <a:t>Schaden</a:t>
            </a:r>
            <a:r>
              <a:rPr lang="de-DE" dirty="0">
                <a:solidFill>
                  <a:srgbClr val="070505"/>
                </a:solidFill>
                <a:latin typeface="Arial"/>
                <a:cs typeface="Arial"/>
              </a:rPr>
              <a:t> bei einer (wirtschaftlichen) Entscheidung eintreten oder ein erwarteter Vorteil ausbleiben </a:t>
            </a:r>
            <a:r>
              <a:rPr lang="de-DE" dirty="0" smtClean="0">
                <a:solidFill>
                  <a:srgbClr val="070505"/>
                </a:solidFill>
                <a:latin typeface="Arial"/>
                <a:cs typeface="Arial"/>
              </a:rPr>
              <a:t>kann.</a:t>
            </a:r>
          </a:p>
          <a:p>
            <a:pPr algn="r"/>
            <a:r>
              <a:rPr lang="de-DE" sz="1200" i="1" dirty="0" smtClean="0">
                <a:solidFill>
                  <a:srgbClr val="070505"/>
                </a:solidFill>
                <a:latin typeface="Arial"/>
                <a:cs typeface="Arial"/>
              </a:rPr>
              <a:t>Gabler Wirtschaftslexikon</a:t>
            </a:r>
            <a:r>
              <a:rPr lang="de-DE" sz="1200" dirty="0" smtClean="0">
                <a:solidFill>
                  <a:srgbClr val="070505"/>
                </a:solidFill>
                <a:latin typeface="Arial"/>
                <a:cs typeface="Arial"/>
              </a:rPr>
              <a:t> </a:t>
            </a:r>
          </a:p>
          <a:p>
            <a:pPr>
              <a:spcBef>
                <a:spcPts val="600"/>
              </a:spcBef>
            </a:pPr>
            <a:r>
              <a:rPr lang="de-DE" dirty="0" smtClean="0">
                <a:solidFill>
                  <a:srgbClr val="070505"/>
                </a:solidFill>
                <a:latin typeface="Arial"/>
                <a:cs typeface="Arial"/>
              </a:rPr>
              <a:t>Der </a:t>
            </a:r>
            <a:r>
              <a:rPr lang="de-DE" dirty="0">
                <a:solidFill>
                  <a:srgbClr val="070505"/>
                </a:solidFill>
                <a:latin typeface="Arial"/>
                <a:cs typeface="Arial"/>
              </a:rPr>
              <a:t>Begriff Risiko (griechisch für Klippe, Gefahr) wird in verschiedenen </a:t>
            </a:r>
            <a:r>
              <a:rPr lang="de-DE" dirty="0" smtClean="0">
                <a:solidFill>
                  <a:srgbClr val="070505"/>
                </a:solidFill>
                <a:latin typeface="Arial"/>
                <a:cs typeface="Arial"/>
              </a:rPr>
              <a:t>wissen-schaftlichen </a:t>
            </a:r>
            <a:r>
              <a:rPr lang="de-DE" dirty="0">
                <a:solidFill>
                  <a:srgbClr val="070505"/>
                </a:solidFill>
                <a:latin typeface="Arial"/>
                <a:cs typeface="Arial"/>
              </a:rPr>
              <a:t>Disziplinen unterschiedlich definiert. Allen Disziplinen gemeinsam ist jedoch die Definition des Risikos als die Beschreibung eines </a:t>
            </a:r>
            <a:r>
              <a:rPr lang="de-DE" b="1" dirty="0" smtClean="0">
                <a:solidFill>
                  <a:srgbClr val="070505"/>
                </a:solidFill>
                <a:latin typeface="Arial"/>
                <a:cs typeface="Arial"/>
              </a:rPr>
              <a:t>Ereignisses mit </a:t>
            </a:r>
            <a:r>
              <a:rPr lang="de-DE" b="1" dirty="0">
                <a:solidFill>
                  <a:srgbClr val="070505"/>
                </a:solidFill>
                <a:latin typeface="Arial"/>
                <a:cs typeface="Arial"/>
              </a:rPr>
              <a:t>der Möglichkeit negativer Auswirkungen</a:t>
            </a:r>
            <a:r>
              <a:rPr lang="de-DE" dirty="0" smtClean="0">
                <a:solidFill>
                  <a:srgbClr val="070505"/>
                </a:solidFill>
                <a:latin typeface="Arial"/>
                <a:cs typeface="Arial"/>
              </a:rPr>
              <a:t>. Andere </a:t>
            </a:r>
            <a:r>
              <a:rPr lang="de-DE" dirty="0">
                <a:solidFill>
                  <a:srgbClr val="070505"/>
                </a:solidFill>
                <a:latin typeface="Arial"/>
                <a:cs typeface="Arial"/>
              </a:rPr>
              <a:t>Definitionen sehen bei </a:t>
            </a:r>
            <a:r>
              <a:rPr lang="de-DE" dirty="0" smtClean="0">
                <a:solidFill>
                  <a:srgbClr val="070505"/>
                </a:solidFill>
                <a:latin typeface="Arial"/>
                <a:cs typeface="Arial"/>
              </a:rPr>
              <a:t>risikobe-hafteten </a:t>
            </a:r>
            <a:r>
              <a:rPr lang="de-DE" dirty="0">
                <a:solidFill>
                  <a:srgbClr val="070505"/>
                </a:solidFill>
                <a:latin typeface="Arial"/>
                <a:cs typeface="Arial"/>
              </a:rPr>
              <a:t>Handlungen auch die </a:t>
            </a:r>
            <a:r>
              <a:rPr lang="de-DE" b="1" dirty="0">
                <a:solidFill>
                  <a:srgbClr val="070505"/>
                </a:solidFill>
                <a:latin typeface="Arial"/>
                <a:cs typeface="Arial"/>
              </a:rPr>
              <a:t>Möglichkeit einer positiven Auswirkung, die meistens als </a:t>
            </a:r>
            <a:r>
              <a:rPr lang="de-DE" b="1" dirty="0" smtClean="0">
                <a:solidFill>
                  <a:srgbClr val="070505"/>
                </a:solidFill>
                <a:latin typeface="Arial"/>
                <a:cs typeface="Arial"/>
              </a:rPr>
              <a:t>Chance </a:t>
            </a:r>
            <a:r>
              <a:rPr lang="de-DE" dirty="0" smtClean="0">
                <a:solidFill>
                  <a:srgbClr val="070505"/>
                </a:solidFill>
                <a:latin typeface="Arial"/>
                <a:cs typeface="Arial"/>
              </a:rPr>
              <a:t>bezeichnet </a:t>
            </a:r>
            <a:r>
              <a:rPr lang="de-DE" dirty="0">
                <a:solidFill>
                  <a:srgbClr val="070505"/>
                </a:solidFill>
                <a:latin typeface="Arial"/>
                <a:cs typeface="Arial"/>
              </a:rPr>
              <a:t>wird. </a:t>
            </a:r>
            <a:r>
              <a:rPr lang="de-DE" b="1" dirty="0">
                <a:solidFill>
                  <a:srgbClr val="070505"/>
                </a:solidFill>
                <a:latin typeface="Arial"/>
                <a:cs typeface="Arial"/>
              </a:rPr>
              <a:t>Ursächlich ist das Risiko mit einem </a:t>
            </a:r>
            <a:r>
              <a:rPr lang="de-DE" b="1" dirty="0" smtClean="0">
                <a:solidFill>
                  <a:srgbClr val="070505"/>
                </a:solidFill>
                <a:latin typeface="Arial"/>
                <a:cs typeface="Arial"/>
              </a:rPr>
              <a:t>Wagnis </a:t>
            </a:r>
            <a:r>
              <a:rPr lang="de-DE" dirty="0" smtClean="0">
                <a:solidFill>
                  <a:srgbClr val="070505"/>
                </a:solidFill>
                <a:latin typeface="Arial"/>
                <a:cs typeface="Arial"/>
              </a:rPr>
              <a:t>verbunden.</a:t>
            </a:r>
          </a:p>
          <a:p>
            <a:pPr algn="r"/>
            <a:r>
              <a:rPr lang="de-DE" sz="1200" i="1" dirty="0" smtClean="0">
                <a:solidFill>
                  <a:srgbClr val="070505"/>
                </a:solidFill>
                <a:latin typeface="Arial"/>
                <a:cs typeface="Arial"/>
              </a:rPr>
              <a:t>  Wikipedia </a:t>
            </a:r>
            <a:endParaRPr lang="de-DE" dirty="0" smtClean="0">
              <a:solidFill>
                <a:srgbClr val="070505"/>
              </a:solidFill>
              <a:latin typeface="Arial"/>
              <a:cs typeface="Arial"/>
            </a:endParaRPr>
          </a:p>
          <a:p>
            <a:pPr lvl="0" algn="ctr"/>
            <a:r>
              <a:rPr lang="de-DE" dirty="0" smtClean="0">
                <a:solidFill>
                  <a:srgbClr val="070505"/>
                </a:solidFill>
                <a:latin typeface="Arial"/>
                <a:cs typeface="Arial"/>
              </a:rPr>
              <a:t>Begriffe aus der Entscheidungstheorie: </a:t>
            </a:r>
          </a:p>
          <a:p>
            <a:pPr lvl="0" algn="ctr"/>
            <a:r>
              <a:rPr lang="de-DE" dirty="0" smtClean="0">
                <a:solidFill>
                  <a:srgbClr val="070505"/>
                </a:solidFill>
                <a:latin typeface="Arial"/>
                <a:cs typeface="Arial"/>
              </a:rPr>
              <a:t>Risikoaversion, Risikoscheu </a:t>
            </a:r>
          </a:p>
          <a:p>
            <a:pPr lvl="0" algn="ctr"/>
            <a:r>
              <a:rPr lang="de-DE" dirty="0" smtClean="0">
                <a:solidFill>
                  <a:srgbClr val="070505"/>
                </a:solidFill>
                <a:latin typeface="Arial"/>
                <a:cs typeface="Arial"/>
              </a:rPr>
              <a:t>Risikoneutralität</a:t>
            </a:r>
          </a:p>
          <a:p>
            <a:pPr lvl="0" algn="ctr"/>
            <a:r>
              <a:rPr lang="de-DE" dirty="0" smtClean="0">
                <a:solidFill>
                  <a:srgbClr val="070505"/>
                </a:solidFill>
                <a:latin typeface="Arial"/>
                <a:cs typeface="Arial"/>
              </a:rPr>
              <a:t>Risikoaffinität</a:t>
            </a:r>
            <a:r>
              <a:rPr lang="de-DE" dirty="0">
                <a:solidFill>
                  <a:srgbClr val="070505"/>
                </a:solidFill>
                <a:latin typeface="Arial"/>
                <a:cs typeface="Arial"/>
              </a:rPr>
              <a:t>, </a:t>
            </a:r>
            <a:r>
              <a:rPr lang="de-DE" dirty="0" smtClean="0">
                <a:solidFill>
                  <a:srgbClr val="070505"/>
                </a:solidFill>
                <a:latin typeface="Arial"/>
                <a:cs typeface="Arial"/>
              </a:rPr>
              <a:t>Risikosympathie, Risikofreude</a:t>
            </a:r>
            <a:endParaRPr lang="de-DE" dirty="0">
              <a:solidFill>
                <a:srgbClr val="070505"/>
              </a:solidFill>
              <a:latin typeface="Arial"/>
              <a:cs typeface="Arial"/>
            </a:endParaRPr>
          </a:p>
          <a:p>
            <a:pPr algn="ctr"/>
            <a:r>
              <a:rPr lang="de-DE" b="1" dirty="0" smtClean="0">
                <a:solidFill>
                  <a:srgbClr val="070505"/>
                </a:solidFill>
                <a:latin typeface="Arial"/>
                <a:cs typeface="Arial"/>
              </a:rPr>
              <a:t>= Unterschiedliche Wahrnehmung</a:t>
            </a:r>
            <a:endParaRPr lang="de-DE" b="1" dirty="0">
              <a:solidFill>
                <a:srgbClr val="070505"/>
              </a:solidFill>
              <a:latin typeface="Arial"/>
              <a:cs typeface="Aria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59983956"/>
      </p:ext>
    </p:extLst>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0002" name="Text Box 2"/>
          <p:cNvSpPr txBox="1">
            <a:spLocks noChangeArrowheads="1"/>
          </p:cNvSpPr>
          <p:nvPr>
            <p:custDataLst>
              <p:tags r:id="rId1"/>
            </p:custDataLst>
          </p:nvPr>
        </p:nvSpPr>
        <p:spPr bwMode="blackWhite">
          <a:xfrm>
            <a:off x="11113" y="12700"/>
            <a:ext cx="128587" cy="304800"/>
          </a:xfrm>
          <a:prstGeom prst="rect">
            <a:avLst/>
          </a:prstGeom>
          <a:noFill/>
          <a:ln w="9525">
            <a:noFill/>
            <a:miter lim="800000"/>
            <a:headEnd/>
            <a:tailEnd/>
          </a:ln>
        </p:spPr>
        <p:txBody>
          <a:bodyPr lIns="63500" tIns="0" rIns="64800" bIns="0">
            <a:prstTxWarp prst="textNoShape">
              <a:avLst/>
            </a:prstTxWarp>
            <a:spAutoFit/>
          </a:bodyPr>
          <a:lstStyle/>
          <a:p>
            <a:pPr>
              <a:buSzPct val="90000"/>
            </a:pPr>
            <a:endParaRPr lang="de-DE" sz="2000" dirty="0">
              <a:solidFill>
                <a:schemeClr val="folHlink"/>
              </a:solidFill>
              <a:ea typeface="Arial" pitchFamily="-103" charset="0"/>
              <a:cs typeface="Arial" pitchFamily="-103" charset="0"/>
            </a:endParaRPr>
          </a:p>
        </p:txBody>
      </p:sp>
      <p:grpSp>
        <p:nvGrpSpPr>
          <p:cNvPr id="2" name="Group 3"/>
          <p:cNvGrpSpPr>
            <a:grpSpLocks/>
          </p:cNvGrpSpPr>
          <p:nvPr/>
        </p:nvGrpSpPr>
        <p:grpSpPr bwMode="auto">
          <a:xfrm>
            <a:off x="1066524" y="1676400"/>
            <a:ext cx="7848600" cy="4506426"/>
            <a:chOff x="-47" y="734"/>
            <a:chExt cx="5521" cy="3162"/>
          </a:xfrm>
        </p:grpSpPr>
        <p:sp>
          <p:nvSpPr>
            <p:cNvPr id="640004" name="Text Box 4"/>
            <p:cNvSpPr txBox="1">
              <a:spLocks noChangeArrowheads="1"/>
            </p:cNvSpPr>
            <p:nvPr/>
          </p:nvSpPr>
          <p:spPr bwMode="blackWhite">
            <a:xfrm>
              <a:off x="366" y="734"/>
              <a:ext cx="1718" cy="343"/>
            </a:xfrm>
            <a:prstGeom prst="rect">
              <a:avLst/>
            </a:prstGeom>
            <a:noFill/>
            <a:ln w="9525">
              <a:noFill/>
              <a:miter lim="800000"/>
              <a:headEnd/>
              <a:tailEnd/>
            </a:ln>
          </p:spPr>
          <p:txBody>
            <a:bodyPr lIns="63500" tIns="0" rIns="64800" bIns="0">
              <a:prstTxWarp prst="textNoShape">
                <a:avLst/>
              </a:prstTxWarp>
              <a:spAutoFit/>
            </a:bodyPr>
            <a:lstStyle/>
            <a:p>
              <a:pPr>
                <a:buSzPct val="90000"/>
              </a:pPr>
              <a:r>
                <a:rPr lang="de-AT" sz="1600">
                  <a:solidFill>
                    <a:schemeClr val="folHlink"/>
                  </a:solidFill>
                  <a:ea typeface="Arial" pitchFamily="-103" charset="0"/>
                  <a:cs typeface="Arial" pitchFamily="-103" charset="0"/>
                </a:rPr>
                <a:t>Operationelle Risiken</a:t>
              </a:r>
            </a:p>
            <a:p>
              <a:pPr>
                <a:buSzPct val="90000"/>
              </a:pPr>
              <a:r>
                <a:rPr lang="de-AT" sz="1600">
                  <a:solidFill>
                    <a:schemeClr val="folHlink"/>
                  </a:solidFill>
                  <a:ea typeface="Arial" pitchFamily="-103" charset="0"/>
                  <a:cs typeface="Arial" pitchFamily="-103" charset="0"/>
                </a:rPr>
                <a:t>Externe Ereignisse </a:t>
              </a:r>
            </a:p>
          </p:txBody>
        </p:sp>
        <p:sp>
          <p:nvSpPr>
            <p:cNvPr id="640005" name="Text Box 5"/>
            <p:cNvSpPr txBox="1">
              <a:spLocks noChangeArrowheads="1"/>
            </p:cNvSpPr>
            <p:nvPr/>
          </p:nvSpPr>
          <p:spPr bwMode="blackWhite">
            <a:xfrm>
              <a:off x="2440" y="734"/>
              <a:ext cx="1719" cy="172"/>
            </a:xfrm>
            <a:prstGeom prst="rect">
              <a:avLst/>
            </a:prstGeom>
            <a:noFill/>
            <a:ln w="9525">
              <a:noFill/>
              <a:miter lim="800000"/>
              <a:headEnd/>
              <a:tailEnd/>
            </a:ln>
          </p:spPr>
          <p:txBody>
            <a:bodyPr lIns="63500" tIns="0" rIns="64800" bIns="0">
              <a:prstTxWarp prst="textNoShape">
                <a:avLst/>
              </a:prstTxWarp>
              <a:spAutoFit/>
            </a:bodyPr>
            <a:lstStyle/>
            <a:p>
              <a:pPr>
                <a:buSzPct val="90000"/>
              </a:pPr>
              <a:r>
                <a:rPr lang="de-AT" sz="1600">
                  <a:solidFill>
                    <a:schemeClr val="folHlink"/>
                  </a:solidFill>
                  <a:ea typeface="Arial" pitchFamily="-103" charset="0"/>
                  <a:cs typeface="Arial" pitchFamily="-103" charset="0"/>
                </a:rPr>
                <a:t>Steuerungsmaßnahmen</a:t>
              </a:r>
            </a:p>
          </p:txBody>
        </p:sp>
        <p:sp>
          <p:nvSpPr>
            <p:cNvPr id="640006" name="Text Box 6"/>
            <p:cNvSpPr txBox="1">
              <a:spLocks noChangeArrowheads="1"/>
            </p:cNvSpPr>
            <p:nvPr/>
          </p:nvSpPr>
          <p:spPr bwMode="blackWhite">
            <a:xfrm>
              <a:off x="-47" y="3637"/>
              <a:ext cx="5521" cy="259"/>
            </a:xfrm>
            <a:prstGeom prst="rect">
              <a:avLst/>
            </a:prstGeom>
            <a:noFill/>
            <a:ln w="9525">
              <a:noFill/>
              <a:miter lim="800000"/>
              <a:headEnd/>
              <a:tailEnd/>
            </a:ln>
          </p:spPr>
          <p:txBody>
            <a:bodyPr lIns="63500" tIns="0" rIns="64800" bIns="0">
              <a:prstTxWarp prst="textNoShape">
                <a:avLst/>
              </a:prstTxWarp>
              <a:spAutoFit/>
            </a:bodyPr>
            <a:lstStyle/>
            <a:p>
              <a:pPr algn="r">
                <a:buSzPct val="90000"/>
              </a:pPr>
              <a:r>
                <a:rPr lang="de-AT" sz="1200" dirty="0">
                  <a:ea typeface="Arial" pitchFamily="-103" charset="0"/>
                  <a:cs typeface="Arial" pitchFamily="-103" charset="0"/>
                </a:rPr>
                <a:t>Quelle: OeNB/FMA Leitfaden „Management des operationellen Risikos“ </a:t>
              </a:r>
              <a:br>
                <a:rPr lang="de-AT" sz="1200" dirty="0">
                  <a:ea typeface="Arial" pitchFamily="-103" charset="0"/>
                  <a:cs typeface="Arial" pitchFamily="-103" charset="0"/>
                </a:rPr>
              </a:br>
              <a:r>
                <a:rPr lang="de-AT" sz="1200" dirty="0">
                  <a:ea typeface="Arial" pitchFamily="-103" charset="0"/>
                  <a:cs typeface="Arial" pitchFamily="-103" charset="0"/>
                </a:rPr>
                <a:t>Abb 3.5 „Wesentliche extern bedingte operationelle Risiken“.</a:t>
              </a:r>
              <a:endParaRPr lang="de-AT" sz="1400" dirty="0">
                <a:solidFill>
                  <a:schemeClr val="bg2"/>
                </a:solidFill>
                <a:ea typeface="Arial" pitchFamily="-103" charset="0"/>
                <a:cs typeface="Arial" pitchFamily="-103" charset="0"/>
              </a:endParaRPr>
            </a:p>
          </p:txBody>
        </p:sp>
        <p:sp>
          <p:nvSpPr>
            <p:cNvPr id="640007" name="AutoShape 7"/>
            <p:cNvSpPr>
              <a:spLocks noChangeArrowheads="1"/>
            </p:cNvSpPr>
            <p:nvPr/>
          </p:nvSpPr>
          <p:spPr bwMode="auto">
            <a:xfrm flipH="1" flipV="1">
              <a:off x="4125" y="1199"/>
              <a:ext cx="330" cy="2358"/>
            </a:xfrm>
            <a:prstGeom prst="flowChartProcess">
              <a:avLst/>
            </a:prstGeom>
            <a:solidFill>
              <a:schemeClr val="folHlink"/>
            </a:solidFill>
            <a:ln w="9525">
              <a:solidFill>
                <a:schemeClr val="tx1"/>
              </a:solidFill>
              <a:miter lim="800000"/>
              <a:headEnd/>
              <a:tailEnd/>
            </a:ln>
          </p:spPr>
          <p:txBody>
            <a:bodyPr vert="eaVert" wrap="none" lIns="92075" tIns="46038" rIns="92075" bIns="46038" anchor="ctr">
              <a:prstTxWarp prst="textNoShape">
                <a:avLst/>
              </a:prstTxWarp>
            </a:bodyPr>
            <a:lstStyle/>
            <a:p>
              <a:pPr algn="ctr">
                <a:lnSpc>
                  <a:spcPct val="110000"/>
                </a:lnSpc>
                <a:spcBef>
                  <a:spcPct val="50000"/>
                </a:spcBef>
                <a:spcAft>
                  <a:spcPct val="30000"/>
                </a:spcAft>
                <a:buClr>
                  <a:schemeClr val="accent2"/>
                </a:buClr>
                <a:buSzPct val="85000"/>
                <a:buFont typeface="Monotype Sorts" pitchFamily="-103" charset="2"/>
                <a:buNone/>
              </a:pPr>
              <a:r>
                <a:rPr lang="de-AT" sz="1600">
                  <a:solidFill>
                    <a:schemeClr val="bg1"/>
                  </a:solidFill>
                  <a:ea typeface="Arial" pitchFamily="-103" charset="0"/>
                  <a:cs typeface="Arial" pitchFamily="-103" charset="0"/>
                </a:rPr>
                <a:t>Laufende Gefährdungsanalyse</a:t>
              </a:r>
            </a:p>
          </p:txBody>
        </p:sp>
        <p:sp>
          <p:nvSpPr>
            <p:cNvPr id="640008" name="AutoShape 8"/>
            <p:cNvSpPr>
              <a:spLocks noChangeArrowheads="1"/>
            </p:cNvSpPr>
            <p:nvPr/>
          </p:nvSpPr>
          <p:spPr bwMode="auto">
            <a:xfrm flipH="1" flipV="1">
              <a:off x="4513" y="1939"/>
              <a:ext cx="330" cy="1618"/>
            </a:xfrm>
            <a:prstGeom prst="flowChartProcess">
              <a:avLst/>
            </a:prstGeom>
            <a:solidFill>
              <a:schemeClr val="folHlink"/>
            </a:solidFill>
            <a:ln w="9525">
              <a:solidFill>
                <a:schemeClr val="tx1"/>
              </a:solidFill>
              <a:miter lim="800000"/>
              <a:headEnd/>
              <a:tailEnd/>
            </a:ln>
          </p:spPr>
          <p:txBody>
            <a:bodyPr vert="eaVert" wrap="none" lIns="92075" tIns="46038" rIns="92075" bIns="46038" anchor="ctr">
              <a:prstTxWarp prst="textNoShape">
                <a:avLst/>
              </a:prstTxWarp>
            </a:bodyPr>
            <a:lstStyle/>
            <a:p>
              <a:pPr algn="ctr">
                <a:lnSpc>
                  <a:spcPct val="110000"/>
                </a:lnSpc>
                <a:spcBef>
                  <a:spcPct val="50000"/>
                </a:spcBef>
                <a:spcAft>
                  <a:spcPct val="30000"/>
                </a:spcAft>
                <a:buClr>
                  <a:schemeClr val="accent2"/>
                </a:buClr>
                <a:buSzPct val="85000"/>
                <a:buFont typeface="Monotype Sorts" pitchFamily="-103" charset="2"/>
                <a:buNone/>
              </a:pPr>
              <a:r>
                <a:rPr lang="de-AT" sz="1600">
                  <a:solidFill>
                    <a:schemeClr val="bg1"/>
                  </a:solidFill>
                  <a:ea typeface="Arial" pitchFamily="-103" charset="0"/>
                  <a:cs typeface="Arial" pitchFamily="-103" charset="0"/>
                </a:rPr>
                <a:t>Verhaltensübungen</a:t>
              </a:r>
            </a:p>
          </p:txBody>
        </p:sp>
        <p:sp>
          <p:nvSpPr>
            <p:cNvPr id="640009" name="AutoShape 10"/>
            <p:cNvSpPr>
              <a:spLocks noChangeArrowheads="1"/>
            </p:cNvSpPr>
            <p:nvPr/>
          </p:nvSpPr>
          <p:spPr bwMode="invGray">
            <a:xfrm>
              <a:off x="2348" y="1199"/>
              <a:ext cx="1581" cy="740"/>
            </a:xfrm>
            <a:prstGeom prst="bevel">
              <a:avLst>
                <a:gd name="adj" fmla="val 6218"/>
              </a:avLst>
            </a:prstGeom>
            <a:solidFill>
              <a:schemeClr val="accent1"/>
            </a:solidFill>
            <a:ln w="38100">
              <a:noFill/>
              <a:miter lim="800000"/>
              <a:headEnd/>
              <a:tailEnd/>
            </a:ln>
          </p:spPr>
          <p:txBody>
            <a:bodyPr lIns="90000" tIns="46800" rIns="90000" bIns="46800" anchor="ctr">
              <a:prstTxWarp prst="textNoShape">
                <a:avLst/>
              </a:prstTxWarp>
            </a:bodyPr>
            <a:lstStyle/>
            <a:p>
              <a:r>
                <a:rPr lang="de-AT" sz="1600" dirty="0">
                  <a:ea typeface="Arial" pitchFamily="-103" charset="0"/>
                  <a:cs typeface="Arial" pitchFamily="-103" charset="0"/>
                </a:rPr>
                <a:t>Infrastruktur / Prozesse</a:t>
              </a:r>
            </a:p>
            <a:p>
              <a:r>
                <a:rPr lang="de-AT" sz="1600" dirty="0">
                  <a:ea typeface="Arial" pitchFamily="-103" charset="0"/>
                  <a:cs typeface="Arial" pitchFamily="-103" charset="0"/>
                </a:rPr>
                <a:t>MA - Schulung</a:t>
              </a:r>
            </a:p>
          </p:txBody>
        </p:sp>
        <p:sp>
          <p:nvSpPr>
            <p:cNvPr id="640010" name="AutoShape 11"/>
            <p:cNvSpPr>
              <a:spLocks noChangeArrowheads="1"/>
            </p:cNvSpPr>
            <p:nvPr/>
          </p:nvSpPr>
          <p:spPr bwMode="invGray">
            <a:xfrm>
              <a:off x="2348" y="1972"/>
              <a:ext cx="1581" cy="499"/>
            </a:xfrm>
            <a:prstGeom prst="bevel">
              <a:avLst>
                <a:gd name="adj" fmla="val 6218"/>
              </a:avLst>
            </a:prstGeom>
            <a:solidFill>
              <a:schemeClr val="accent1"/>
            </a:solidFill>
            <a:ln w="38100">
              <a:noFill/>
              <a:miter lim="800000"/>
              <a:headEnd/>
              <a:tailEnd/>
            </a:ln>
          </p:spPr>
          <p:txBody>
            <a:bodyPr lIns="90000" tIns="46800" rIns="90000" bIns="46800" anchor="ctr">
              <a:prstTxWarp prst="textNoShape">
                <a:avLst/>
              </a:prstTxWarp>
            </a:bodyPr>
            <a:lstStyle/>
            <a:p>
              <a:r>
                <a:rPr lang="de-AT" sz="1600">
                  <a:ea typeface="Arial" pitchFamily="-103" charset="0"/>
                  <a:cs typeface="Arial" pitchFamily="-103" charset="0"/>
                </a:rPr>
                <a:t>Infrastruktur</a:t>
              </a:r>
            </a:p>
            <a:p>
              <a:r>
                <a:rPr lang="de-AT" sz="1600">
                  <a:ea typeface="Arial" pitchFamily="-103" charset="0"/>
                  <a:cs typeface="Arial" pitchFamily="-103" charset="0"/>
                </a:rPr>
                <a:t>Notfallsplanung</a:t>
              </a:r>
            </a:p>
          </p:txBody>
        </p:sp>
        <p:sp>
          <p:nvSpPr>
            <p:cNvPr id="640011" name="AutoShape 12"/>
            <p:cNvSpPr>
              <a:spLocks noChangeArrowheads="1"/>
            </p:cNvSpPr>
            <p:nvPr/>
          </p:nvSpPr>
          <p:spPr bwMode="invGray">
            <a:xfrm>
              <a:off x="2348" y="2509"/>
              <a:ext cx="1581" cy="499"/>
            </a:xfrm>
            <a:prstGeom prst="bevel">
              <a:avLst>
                <a:gd name="adj" fmla="val 6218"/>
              </a:avLst>
            </a:prstGeom>
            <a:solidFill>
              <a:schemeClr val="accent1"/>
            </a:solidFill>
            <a:ln w="38100">
              <a:noFill/>
              <a:miter lim="800000"/>
              <a:headEnd/>
              <a:tailEnd/>
            </a:ln>
          </p:spPr>
          <p:txBody>
            <a:bodyPr lIns="90000" tIns="46800" rIns="90000" bIns="46800" anchor="ctr">
              <a:prstTxWarp prst="textNoShape">
                <a:avLst/>
              </a:prstTxWarp>
            </a:bodyPr>
            <a:lstStyle/>
            <a:p>
              <a:r>
                <a:rPr lang="de-AT" sz="1600">
                  <a:ea typeface="Arial" pitchFamily="-103" charset="0"/>
                  <a:cs typeface="Arial" pitchFamily="-103" charset="0"/>
                </a:rPr>
                <a:t>Katastrophenplanung</a:t>
              </a:r>
            </a:p>
            <a:p>
              <a:r>
                <a:rPr lang="de-AT">
                  <a:ea typeface="Arial" pitchFamily="-103" charset="0"/>
                  <a:cs typeface="Arial" pitchFamily="-103" charset="0"/>
                </a:rPr>
                <a:t>Versicherung</a:t>
              </a:r>
            </a:p>
          </p:txBody>
        </p:sp>
        <p:sp>
          <p:nvSpPr>
            <p:cNvPr id="640012" name="AutoShape 13"/>
            <p:cNvSpPr>
              <a:spLocks noChangeArrowheads="1"/>
            </p:cNvSpPr>
            <p:nvPr/>
          </p:nvSpPr>
          <p:spPr bwMode="invGray">
            <a:xfrm>
              <a:off x="2348" y="3044"/>
              <a:ext cx="1581" cy="499"/>
            </a:xfrm>
            <a:prstGeom prst="bevel">
              <a:avLst>
                <a:gd name="adj" fmla="val 6218"/>
              </a:avLst>
            </a:prstGeom>
            <a:solidFill>
              <a:schemeClr val="accent1"/>
            </a:solidFill>
            <a:ln w="38100">
              <a:noFill/>
              <a:miter lim="800000"/>
              <a:headEnd/>
              <a:tailEnd/>
            </a:ln>
          </p:spPr>
          <p:txBody>
            <a:bodyPr lIns="90000" tIns="46800" rIns="90000" bIns="46800" anchor="ctr">
              <a:prstTxWarp prst="textNoShape">
                <a:avLst/>
              </a:prstTxWarp>
            </a:bodyPr>
            <a:lstStyle/>
            <a:p>
              <a:r>
                <a:rPr lang="de-AT" sz="1600">
                  <a:ea typeface="Arial" pitchFamily="-103" charset="0"/>
                  <a:cs typeface="Arial" pitchFamily="-103" charset="0"/>
                </a:rPr>
                <a:t>(Maßnahmen nur</a:t>
              </a:r>
            </a:p>
            <a:p>
              <a:r>
                <a:rPr lang="de-AT" sz="1600">
                  <a:ea typeface="Arial" pitchFamily="-103" charset="0"/>
                  <a:cs typeface="Arial" pitchFamily="-103" charset="0"/>
                </a:rPr>
                <a:t>bedingt möglich)</a:t>
              </a:r>
            </a:p>
          </p:txBody>
        </p:sp>
        <p:cxnSp>
          <p:nvCxnSpPr>
            <p:cNvPr id="640013" name="AutoShape 14"/>
            <p:cNvCxnSpPr>
              <a:cxnSpLocks noChangeShapeType="1"/>
              <a:stCxn id="640017" idx="0"/>
              <a:endCxn id="640009" idx="5"/>
            </p:cNvCxnSpPr>
            <p:nvPr/>
          </p:nvCxnSpPr>
          <p:spPr bwMode="blackWhite">
            <a:xfrm>
              <a:off x="1882" y="1569"/>
              <a:ext cx="512" cy="0"/>
            </a:xfrm>
            <a:prstGeom prst="straightConnector1">
              <a:avLst/>
            </a:prstGeom>
            <a:noFill/>
            <a:ln w="76200">
              <a:solidFill>
                <a:schemeClr val="bg2"/>
              </a:solidFill>
              <a:round/>
              <a:headEnd/>
              <a:tailEnd type="triangle" w="med" len="med"/>
            </a:ln>
          </p:spPr>
        </p:cxnSp>
        <p:cxnSp>
          <p:nvCxnSpPr>
            <p:cNvPr id="640014" name="AutoShape 15"/>
            <p:cNvCxnSpPr>
              <a:cxnSpLocks noChangeShapeType="1"/>
              <a:stCxn id="640018" idx="0"/>
              <a:endCxn id="640010" idx="5"/>
            </p:cNvCxnSpPr>
            <p:nvPr/>
          </p:nvCxnSpPr>
          <p:spPr bwMode="blackWhite">
            <a:xfrm>
              <a:off x="1882" y="2222"/>
              <a:ext cx="497" cy="0"/>
            </a:xfrm>
            <a:prstGeom prst="straightConnector1">
              <a:avLst/>
            </a:prstGeom>
            <a:noFill/>
            <a:ln w="76200">
              <a:solidFill>
                <a:schemeClr val="bg2"/>
              </a:solidFill>
              <a:round/>
              <a:headEnd/>
              <a:tailEnd type="triangle" w="med" len="med"/>
            </a:ln>
          </p:spPr>
        </p:cxnSp>
        <p:cxnSp>
          <p:nvCxnSpPr>
            <p:cNvPr id="640015" name="AutoShape 16"/>
            <p:cNvCxnSpPr>
              <a:cxnSpLocks noChangeShapeType="1"/>
              <a:stCxn id="640020" idx="1"/>
              <a:endCxn id="640011" idx="5"/>
            </p:cNvCxnSpPr>
            <p:nvPr/>
          </p:nvCxnSpPr>
          <p:spPr bwMode="blackWhite">
            <a:xfrm>
              <a:off x="1851" y="2759"/>
              <a:ext cx="528" cy="0"/>
            </a:xfrm>
            <a:prstGeom prst="straightConnector1">
              <a:avLst/>
            </a:prstGeom>
            <a:noFill/>
            <a:ln w="76200">
              <a:solidFill>
                <a:schemeClr val="bg2"/>
              </a:solidFill>
              <a:round/>
              <a:headEnd/>
              <a:tailEnd type="triangle" w="med" len="med"/>
            </a:ln>
          </p:spPr>
        </p:cxnSp>
        <p:cxnSp>
          <p:nvCxnSpPr>
            <p:cNvPr id="640016" name="AutoShape 17"/>
            <p:cNvCxnSpPr>
              <a:cxnSpLocks noChangeShapeType="1"/>
              <a:stCxn id="640019" idx="0"/>
              <a:endCxn id="640012" idx="4"/>
            </p:cNvCxnSpPr>
            <p:nvPr/>
          </p:nvCxnSpPr>
          <p:spPr bwMode="blackWhite">
            <a:xfrm>
              <a:off x="1882" y="3294"/>
              <a:ext cx="466" cy="0"/>
            </a:xfrm>
            <a:prstGeom prst="straightConnector1">
              <a:avLst/>
            </a:prstGeom>
            <a:noFill/>
            <a:ln w="76200">
              <a:solidFill>
                <a:schemeClr val="bg2"/>
              </a:solidFill>
              <a:round/>
              <a:headEnd/>
              <a:tailEnd type="triangle" w="med" len="med"/>
            </a:ln>
          </p:spPr>
        </p:cxnSp>
        <p:sp>
          <p:nvSpPr>
            <p:cNvPr id="640017" name="AutoShape 18"/>
            <p:cNvSpPr>
              <a:spLocks noChangeArrowheads="1"/>
            </p:cNvSpPr>
            <p:nvPr/>
          </p:nvSpPr>
          <p:spPr bwMode="invGray">
            <a:xfrm>
              <a:off x="374" y="1199"/>
              <a:ext cx="1508" cy="740"/>
            </a:xfrm>
            <a:prstGeom prst="bevel">
              <a:avLst>
                <a:gd name="adj" fmla="val 6218"/>
              </a:avLst>
            </a:prstGeom>
            <a:solidFill>
              <a:schemeClr val="bg2"/>
            </a:solidFill>
            <a:ln w="38100">
              <a:noFill/>
              <a:miter lim="800000"/>
              <a:headEnd/>
              <a:tailEnd/>
            </a:ln>
          </p:spPr>
          <p:txBody>
            <a:bodyPr lIns="90000" tIns="46800" rIns="90000" bIns="46800" anchor="ctr">
              <a:prstTxWarp prst="textNoShape">
                <a:avLst/>
              </a:prstTxWarp>
            </a:bodyPr>
            <a:lstStyle/>
            <a:p>
              <a:r>
                <a:rPr lang="de-AT" sz="1600">
                  <a:solidFill>
                    <a:schemeClr val="bg1"/>
                  </a:solidFill>
                  <a:ea typeface="Arial" pitchFamily="-103" charset="0"/>
                  <a:cs typeface="Arial" pitchFamily="-103" charset="0"/>
                </a:rPr>
                <a:t>Externe Kriminalität</a:t>
              </a:r>
            </a:p>
            <a:p>
              <a:r>
                <a:rPr lang="de-AT" sz="1600">
                  <a:solidFill>
                    <a:schemeClr val="bg1"/>
                  </a:solidFill>
                  <a:ea typeface="Arial" pitchFamily="-103" charset="0"/>
                  <a:cs typeface="Arial" pitchFamily="-103" charset="0"/>
                </a:rPr>
                <a:t>(Betrug, Diebstahl, Raub,...)</a:t>
              </a:r>
            </a:p>
          </p:txBody>
        </p:sp>
        <p:sp>
          <p:nvSpPr>
            <p:cNvPr id="640018" name="AutoShape 19"/>
            <p:cNvSpPr>
              <a:spLocks noChangeArrowheads="1"/>
            </p:cNvSpPr>
            <p:nvPr/>
          </p:nvSpPr>
          <p:spPr bwMode="invGray">
            <a:xfrm>
              <a:off x="374" y="1972"/>
              <a:ext cx="1508" cy="499"/>
            </a:xfrm>
            <a:prstGeom prst="bevel">
              <a:avLst>
                <a:gd name="adj" fmla="val 6218"/>
              </a:avLst>
            </a:prstGeom>
            <a:solidFill>
              <a:schemeClr val="bg2"/>
            </a:solidFill>
            <a:ln w="38100">
              <a:noFill/>
              <a:miter lim="800000"/>
              <a:headEnd/>
              <a:tailEnd/>
            </a:ln>
          </p:spPr>
          <p:txBody>
            <a:bodyPr lIns="90000" tIns="46800" rIns="90000" bIns="46800" anchor="ctr">
              <a:prstTxWarp prst="textNoShape">
                <a:avLst/>
              </a:prstTxWarp>
            </a:bodyPr>
            <a:lstStyle/>
            <a:p>
              <a:r>
                <a:rPr lang="de-AT" sz="1600">
                  <a:solidFill>
                    <a:schemeClr val="bg1"/>
                  </a:solidFill>
                  <a:ea typeface="Arial" pitchFamily="-103" charset="0"/>
                  <a:cs typeface="Arial" pitchFamily="-103" charset="0"/>
                </a:rPr>
                <a:t>Elementarereignisse</a:t>
              </a:r>
            </a:p>
          </p:txBody>
        </p:sp>
        <p:sp>
          <p:nvSpPr>
            <p:cNvPr id="640019" name="AutoShape 20"/>
            <p:cNvSpPr>
              <a:spLocks noChangeArrowheads="1"/>
            </p:cNvSpPr>
            <p:nvPr/>
          </p:nvSpPr>
          <p:spPr bwMode="invGray">
            <a:xfrm>
              <a:off x="374" y="3044"/>
              <a:ext cx="1508" cy="499"/>
            </a:xfrm>
            <a:prstGeom prst="bevel">
              <a:avLst>
                <a:gd name="adj" fmla="val 6218"/>
              </a:avLst>
            </a:prstGeom>
            <a:solidFill>
              <a:schemeClr val="bg2"/>
            </a:solidFill>
            <a:ln w="38100">
              <a:noFill/>
              <a:miter lim="800000"/>
              <a:headEnd/>
              <a:tailEnd/>
            </a:ln>
          </p:spPr>
          <p:txBody>
            <a:bodyPr lIns="90000" tIns="46800" rIns="90000" bIns="46800" anchor="ctr">
              <a:prstTxWarp prst="textNoShape">
                <a:avLst/>
              </a:prstTxWarp>
            </a:bodyPr>
            <a:lstStyle/>
            <a:p>
              <a:r>
                <a:rPr lang="de-AT" sz="1600">
                  <a:solidFill>
                    <a:schemeClr val="bg1"/>
                  </a:solidFill>
                  <a:ea typeface="Arial" pitchFamily="-103" charset="0"/>
                  <a:cs typeface="Arial" pitchFamily="-103" charset="0"/>
                </a:rPr>
                <a:t>Terror / Krieg</a:t>
              </a:r>
            </a:p>
            <a:p>
              <a:r>
                <a:rPr lang="de-AT" sz="1600">
                  <a:solidFill>
                    <a:schemeClr val="bg1"/>
                  </a:solidFill>
                  <a:ea typeface="Arial" pitchFamily="-103" charset="0"/>
                  <a:cs typeface="Arial" pitchFamily="-103" charset="0"/>
                </a:rPr>
                <a:t>Politische Risiken</a:t>
              </a:r>
            </a:p>
          </p:txBody>
        </p:sp>
        <p:sp>
          <p:nvSpPr>
            <p:cNvPr id="640020" name="AutoShape 21"/>
            <p:cNvSpPr>
              <a:spLocks noChangeArrowheads="1"/>
            </p:cNvSpPr>
            <p:nvPr/>
          </p:nvSpPr>
          <p:spPr bwMode="invGray">
            <a:xfrm>
              <a:off x="374" y="2509"/>
              <a:ext cx="1508" cy="499"/>
            </a:xfrm>
            <a:prstGeom prst="bevel">
              <a:avLst>
                <a:gd name="adj" fmla="val 6218"/>
              </a:avLst>
            </a:prstGeom>
            <a:solidFill>
              <a:schemeClr val="bg2"/>
            </a:solidFill>
            <a:ln w="38100">
              <a:noFill/>
              <a:miter lim="800000"/>
              <a:headEnd/>
              <a:tailEnd/>
            </a:ln>
          </p:spPr>
          <p:txBody>
            <a:bodyPr lIns="90000" tIns="46800" rIns="90000" bIns="46800" anchor="ctr">
              <a:prstTxWarp prst="textNoShape">
                <a:avLst/>
              </a:prstTxWarp>
            </a:bodyPr>
            <a:lstStyle/>
            <a:p>
              <a:r>
                <a:rPr lang="de-AT" sz="1600">
                  <a:solidFill>
                    <a:schemeClr val="bg1"/>
                  </a:solidFill>
                  <a:ea typeface="Arial" pitchFamily="-103" charset="0"/>
                  <a:cs typeface="Arial" pitchFamily="-103" charset="0"/>
                </a:rPr>
                <a:t>Naturkatastrophe</a:t>
              </a:r>
            </a:p>
          </p:txBody>
        </p:sp>
      </p:grpSp>
      <p:sp>
        <p:nvSpPr>
          <p:cNvPr id="640021" name="Rectangle 21"/>
          <p:cNvSpPr>
            <a:spLocks noGrp="1" noChangeArrowheads="1"/>
          </p:cNvSpPr>
          <p:nvPr>
            <p:ph type="title"/>
          </p:nvPr>
        </p:nvSpPr>
        <p:spPr/>
        <p:txBody>
          <a:bodyPr/>
          <a:lstStyle/>
          <a:p>
            <a:r>
              <a:rPr lang="de-AT"/>
              <a:t>Wesentliche extern bedingte operationelle Risiken</a:t>
            </a:r>
            <a:endParaRPr lang="de-DE"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2290" name="TB4_Section_header"/>
          <p:cNvSpPr txBox="1">
            <a:spLocks noChangeArrowheads="1"/>
          </p:cNvSpPr>
          <p:nvPr/>
        </p:nvSpPr>
        <p:spPr bwMode="auto">
          <a:xfrm>
            <a:off x="179388" y="179388"/>
            <a:ext cx="6551612" cy="203200"/>
          </a:xfrm>
          <a:prstGeom prst="rect">
            <a:avLst/>
          </a:prstGeom>
          <a:noFill/>
          <a:ln w="9525">
            <a:noFill/>
            <a:miter lim="800000"/>
            <a:headEnd/>
            <a:tailEnd/>
          </a:ln>
        </p:spPr>
        <p:txBody>
          <a:bodyPr wrap="none" lIns="0" tIns="0" rIns="0" bIns="0" anchor="b">
            <a:prstTxWarp prst="textNoShape">
              <a:avLst/>
            </a:prstTxWarp>
          </a:bodyPr>
          <a:lstStyle/>
          <a:p>
            <a:endParaRPr lang="en-GB" sz="1600" dirty="0">
              <a:solidFill>
                <a:schemeClr val="bg2"/>
              </a:solidFill>
              <a:ea typeface="Arial" pitchFamily="-103" charset="0"/>
              <a:cs typeface="Arial" pitchFamily="-103" charset="0"/>
            </a:endParaRPr>
          </a:p>
        </p:txBody>
      </p:sp>
      <p:sp>
        <p:nvSpPr>
          <p:cNvPr id="652291" name="Text Box 6"/>
          <p:cNvSpPr txBox="1">
            <a:spLocks noChangeArrowheads="1"/>
          </p:cNvSpPr>
          <p:nvPr>
            <p:custDataLst>
              <p:tags r:id="rId1"/>
            </p:custDataLst>
          </p:nvPr>
        </p:nvSpPr>
        <p:spPr bwMode="auto">
          <a:xfrm>
            <a:off x="11113" y="12700"/>
            <a:ext cx="128587" cy="365125"/>
          </a:xfrm>
          <a:prstGeom prst="rect">
            <a:avLst/>
          </a:prstGeom>
          <a:noFill/>
          <a:ln w="9525">
            <a:noFill/>
            <a:miter lim="800000"/>
            <a:headEnd/>
            <a:tailEnd/>
          </a:ln>
        </p:spPr>
        <p:txBody>
          <a:bodyPr lIns="63500" tIns="0" rIns="64800" bIns="0">
            <a:prstTxWarp prst="textNoShape">
              <a:avLst/>
            </a:prstTxWarp>
            <a:spAutoFit/>
          </a:bodyPr>
          <a:lstStyle/>
          <a:p>
            <a:pPr algn="ctr">
              <a:buSzPct val="90000"/>
            </a:pPr>
            <a:endParaRPr lang="en-US" dirty="0">
              <a:solidFill>
                <a:schemeClr val="bg1"/>
              </a:solidFill>
              <a:ea typeface="Arial" pitchFamily="-103" charset="0"/>
              <a:cs typeface="Arial" pitchFamily="-103" charset="0"/>
            </a:endParaRPr>
          </a:p>
        </p:txBody>
      </p:sp>
      <p:sp>
        <p:nvSpPr>
          <p:cNvPr id="652292" name="Rectangle 4"/>
          <p:cNvSpPr>
            <a:spLocks noGrp="1" noChangeArrowheads="1"/>
          </p:cNvSpPr>
          <p:nvPr>
            <p:ph type="title"/>
          </p:nvPr>
        </p:nvSpPr>
        <p:spPr/>
        <p:txBody>
          <a:bodyPr/>
          <a:lstStyle/>
          <a:p>
            <a:r>
              <a:rPr lang="de-DE" dirty="0"/>
              <a:t>Management operationeller Risiken </a:t>
            </a:r>
          </a:p>
        </p:txBody>
      </p:sp>
      <p:sp>
        <p:nvSpPr>
          <p:cNvPr id="652293" name="Rectangle 5"/>
          <p:cNvSpPr>
            <a:spLocks noGrp="1" noChangeArrowheads="1"/>
          </p:cNvSpPr>
          <p:nvPr>
            <p:ph type="body" idx="1"/>
          </p:nvPr>
        </p:nvSpPr>
        <p:spPr/>
        <p:txBody>
          <a:bodyPr/>
          <a:lstStyle/>
          <a:p>
            <a:pPr>
              <a:lnSpc>
                <a:spcPct val="90000"/>
              </a:lnSpc>
            </a:pPr>
            <a:r>
              <a:rPr lang="de-AT" dirty="0"/>
              <a:t> OpRisk ist ein Bestandteil:</a:t>
            </a:r>
          </a:p>
          <a:p>
            <a:pPr lvl="1">
              <a:lnSpc>
                <a:spcPct val="90000"/>
              </a:lnSpc>
            </a:pPr>
            <a:r>
              <a:rPr lang="de-AT" dirty="0"/>
              <a:t>von Basel II</a:t>
            </a:r>
          </a:p>
          <a:p>
            <a:pPr lvl="1">
              <a:lnSpc>
                <a:spcPct val="90000"/>
              </a:lnSpc>
            </a:pPr>
            <a:r>
              <a:rPr lang="de-AT" dirty="0"/>
              <a:t>der Gesamtbanksteuerung</a:t>
            </a:r>
          </a:p>
          <a:p>
            <a:pPr lvl="1">
              <a:lnSpc>
                <a:spcPct val="90000"/>
              </a:lnSpc>
            </a:pPr>
            <a:endParaRPr lang="de-AT" dirty="0" smtClean="0"/>
          </a:p>
          <a:p>
            <a:pPr lvl="1">
              <a:lnSpc>
                <a:spcPct val="90000"/>
              </a:lnSpc>
              <a:buNone/>
            </a:pPr>
            <a:endParaRPr lang="de-AT" dirty="0" smtClean="0"/>
          </a:p>
          <a:p>
            <a:pPr algn="ctr">
              <a:lnSpc>
                <a:spcPct val="110000"/>
              </a:lnSpc>
            </a:pPr>
            <a:r>
              <a:rPr lang="en-GB" sz="2200" dirty="0">
                <a:solidFill>
                  <a:schemeClr val="tx1"/>
                </a:solidFill>
                <a:latin typeface="Arial" pitchFamily="-103" charset="0"/>
              </a:rPr>
              <a:t>“OpRisk Management shall become </a:t>
            </a:r>
            <a:br>
              <a:rPr lang="en-GB" sz="2200" dirty="0">
                <a:solidFill>
                  <a:schemeClr val="tx1"/>
                </a:solidFill>
                <a:latin typeface="Arial" pitchFamily="-103" charset="0"/>
              </a:rPr>
            </a:br>
            <a:r>
              <a:rPr lang="en-GB" sz="2200" dirty="0">
                <a:solidFill>
                  <a:schemeClr val="tx1"/>
                </a:solidFill>
                <a:latin typeface="Arial" pitchFamily="-103" charset="0"/>
              </a:rPr>
              <a:t>good practice in managing a business </a:t>
            </a:r>
            <a:br>
              <a:rPr lang="en-GB" sz="2200" dirty="0">
                <a:solidFill>
                  <a:schemeClr val="tx1"/>
                </a:solidFill>
                <a:latin typeface="Arial" pitchFamily="-103" charset="0"/>
              </a:rPr>
            </a:br>
            <a:r>
              <a:rPr lang="en-GB" sz="2200" dirty="0">
                <a:solidFill>
                  <a:schemeClr val="tx1"/>
                </a:solidFill>
                <a:latin typeface="Arial" pitchFamily="-103" charset="0"/>
              </a:rPr>
              <a:t>and improving performance”</a:t>
            </a:r>
            <a:endParaRPr lang="de-AT" sz="2200" dirty="0">
              <a:solidFill>
                <a:schemeClr val="tx1"/>
              </a:solidFill>
              <a:latin typeface="Arial" pitchFamily="-103" charset="0"/>
            </a:endParaRPr>
          </a:p>
          <a:p>
            <a:pPr lvl="1">
              <a:lnSpc>
                <a:spcPct val="90000"/>
              </a:lnSpc>
            </a:pPr>
            <a:endParaRPr lang="de-AT" dirty="0"/>
          </a:p>
          <a:p>
            <a:pPr>
              <a:lnSpc>
                <a:spcPct val="90000"/>
              </a:lnSpc>
            </a:pPr>
            <a:endParaRPr lang="de-AT"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15"/>
          <p:cNvSpPr>
            <a:spLocks noGrp="1" noChangeArrowheads="1"/>
          </p:cNvSpPr>
          <p:nvPr>
            <p:ph type="title"/>
          </p:nvPr>
        </p:nvSpPr>
        <p:spPr/>
        <p:txBody>
          <a:bodyPr/>
          <a:lstStyle/>
          <a:p>
            <a:r>
              <a:rPr lang="de-DE" dirty="0" smtClean="0"/>
              <a:t>Risikomanagement und Revision</a:t>
            </a:r>
            <a:endParaRPr lang="de-DE" dirty="0"/>
          </a:p>
        </p:txBody>
      </p:sp>
      <p:sp>
        <p:nvSpPr>
          <p:cNvPr id="94211" name="Rectangle 19"/>
          <p:cNvSpPr>
            <a:spLocks noGrp="1" noChangeArrowheads="1"/>
          </p:cNvSpPr>
          <p:nvPr>
            <p:ph idx="1"/>
          </p:nvPr>
        </p:nvSpPr>
        <p:spPr/>
        <p:txBody>
          <a:bodyPr/>
          <a:lstStyle/>
          <a:p>
            <a:r>
              <a:rPr lang="de-DE" dirty="0" smtClean="0"/>
              <a:t>Interne Revision</a:t>
            </a:r>
          </a:p>
          <a:p>
            <a:pPr lvl="1"/>
            <a:r>
              <a:rPr lang="de-DE" dirty="0" smtClean="0"/>
              <a:t>Als Bestandteil der </a:t>
            </a:r>
            <a:r>
              <a:rPr lang="en-GB" dirty="0" smtClean="0"/>
              <a:t>Compliance-Struktur</a:t>
            </a:r>
            <a:endParaRPr lang="de-DE" dirty="0" smtClean="0"/>
          </a:p>
          <a:p>
            <a:pPr lvl="1"/>
            <a:r>
              <a:rPr lang="de-DE" dirty="0" smtClean="0"/>
              <a:t>Zur Unterstützung des Vorstandes/der Geschäftsleitung</a:t>
            </a:r>
          </a:p>
          <a:p>
            <a:pPr lvl="1"/>
            <a:endParaRPr lang="de-DE" dirty="0" smtClean="0"/>
          </a:p>
          <a:p>
            <a:r>
              <a:rPr lang="de-DE" dirty="0" smtClean="0"/>
              <a:t>Externe Revision</a:t>
            </a:r>
          </a:p>
          <a:p>
            <a:pPr lvl="1"/>
            <a:r>
              <a:rPr lang="de-DE" dirty="0" smtClean="0"/>
              <a:t>Wirtschaftsprüfer?</a:t>
            </a:r>
          </a:p>
          <a:p>
            <a:pPr lvl="1">
              <a:buNone/>
            </a:pPr>
            <a:endParaRPr lang="de-DE" dirty="0" smtClean="0"/>
          </a:p>
          <a:p>
            <a:pPr lvl="1">
              <a:buNone/>
            </a:pPr>
            <a:endParaRPr lang="de-DE" dirty="0" smtClean="0"/>
          </a:p>
          <a:p>
            <a:pPr lvl="3"/>
            <a:r>
              <a:rPr lang="de-DE" dirty="0" smtClean="0"/>
              <a:t>Minimierung des operationellen Risikos!</a:t>
            </a:r>
          </a:p>
          <a:p>
            <a:pPr lvl="3"/>
            <a:r>
              <a:rPr lang="de-DE" dirty="0" smtClean="0"/>
              <a:t>Minimierung des Reputationsrisikos!</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r>
              <a:rPr lang="de-DE" dirty="0">
                <a:latin typeface="Arial" pitchFamily="-102" charset="0"/>
                <a:ea typeface="ＭＳ Ｐゴシック" pitchFamily="-102" charset="-128"/>
              </a:rPr>
              <a:t>Begriffsverwirrungen</a:t>
            </a:r>
          </a:p>
        </p:txBody>
      </p:sp>
      <p:sp>
        <p:nvSpPr>
          <p:cNvPr id="65539" name="Rectangle 5"/>
          <p:cNvSpPr>
            <a:spLocks noGrp="1" noChangeArrowheads="1"/>
          </p:cNvSpPr>
          <p:nvPr>
            <p:ph type="body" idx="1"/>
          </p:nvPr>
        </p:nvSpPr>
        <p:spPr/>
        <p:txBody>
          <a:bodyPr/>
          <a:lstStyle/>
          <a:p>
            <a:pPr lvl="1"/>
            <a:r>
              <a:rPr lang="en-GB" dirty="0">
                <a:latin typeface="Arial" pitchFamily="-102" charset="0"/>
                <a:cs typeface="Arial" pitchFamily="-102" charset="0"/>
              </a:rPr>
              <a:t>e-commerce</a:t>
            </a:r>
          </a:p>
          <a:p>
            <a:pPr lvl="1"/>
            <a:r>
              <a:rPr lang="en-GB" dirty="0">
                <a:latin typeface="Arial" pitchFamily="-102" charset="0"/>
                <a:cs typeface="Arial" pitchFamily="-102" charset="0"/>
              </a:rPr>
              <a:t>e-banking</a:t>
            </a:r>
          </a:p>
          <a:p>
            <a:pPr lvl="1"/>
            <a:r>
              <a:rPr lang="en-GB" dirty="0">
                <a:latin typeface="Arial" pitchFamily="-102" charset="0"/>
                <a:cs typeface="Arial" pitchFamily="-102" charset="0"/>
              </a:rPr>
              <a:t>tele-banking</a:t>
            </a:r>
          </a:p>
          <a:p>
            <a:pPr lvl="1"/>
            <a:r>
              <a:rPr lang="en-GB" dirty="0">
                <a:latin typeface="Arial" pitchFamily="-102" charset="0"/>
                <a:cs typeface="Arial" pitchFamily="-102" charset="0"/>
              </a:rPr>
              <a:t>home-banking</a:t>
            </a:r>
          </a:p>
          <a:p>
            <a:pPr lvl="1"/>
            <a:r>
              <a:rPr lang="en-GB" dirty="0">
                <a:latin typeface="Arial" pitchFamily="-102" charset="0"/>
                <a:cs typeface="Arial" pitchFamily="-102" charset="0"/>
              </a:rPr>
              <a:t>office-banking</a:t>
            </a:r>
          </a:p>
          <a:p>
            <a:pPr lvl="1"/>
            <a:r>
              <a:rPr lang="en-GB" dirty="0">
                <a:latin typeface="Arial" pitchFamily="-102" charset="0"/>
                <a:cs typeface="Arial" pitchFamily="-102" charset="0"/>
              </a:rPr>
              <a:t>e-brokerage</a:t>
            </a:r>
          </a:p>
          <a:p>
            <a:pPr lvl="1"/>
            <a:r>
              <a:rPr lang="en-GB" dirty="0">
                <a:latin typeface="Arial" pitchFamily="-102" charset="0"/>
                <a:cs typeface="Arial" pitchFamily="-102" charset="0"/>
              </a:rPr>
              <a:t>e-finance</a:t>
            </a: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4"/>
          <p:cNvSpPr>
            <a:spLocks noGrp="1" noChangeArrowheads="1"/>
          </p:cNvSpPr>
          <p:nvPr>
            <p:ph type="title"/>
          </p:nvPr>
        </p:nvSpPr>
        <p:spPr/>
        <p:txBody>
          <a:bodyPr/>
          <a:lstStyle/>
          <a:p>
            <a:r>
              <a:rPr lang="de-DE" dirty="0">
                <a:latin typeface="Arial" pitchFamily="-102" charset="0"/>
                <a:ea typeface="ＭＳ Ｐゴシック" pitchFamily="-102" charset="-128"/>
              </a:rPr>
              <a:t>Spezielle Themen aus dem WAG 2007</a:t>
            </a:r>
          </a:p>
        </p:txBody>
      </p:sp>
      <p:sp>
        <p:nvSpPr>
          <p:cNvPr id="95235" name="Rectangle 5"/>
          <p:cNvSpPr>
            <a:spLocks noGrp="1" noChangeArrowheads="1"/>
          </p:cNvSpPr>
          <p:nvPr>
            <p:ph type="body" idx="1"/>
          </p:nvPr>
        </p:nvSpPr>
        <p:spPr/>
        <p:txBody>
          <a:bodyPr/>
          <a:lstStyle/>
          <a:p>
            <a:pPr>
              <a:buFontTx/>
              <a:buNone/>
            </a:pPr>
            <a:r>
              <a:rPr lang="de-DE" dirty="0">
                <a:latin typeface="Arial" pitchFamily="-102" charset="0"/>
                <a:ea typeface="ＭＳ Ｐゴシック" pitchFamily="-102" charset="-128"/>
              </a:rPr>
              <a:t>Konzessionen</a:t>
            </a:r>
          </a:p>
          <a:p>
            <a:pPr>
              <a:buFontTx/>
              <a:buNone/>
            </a:pPr>
            <a:r>
              <a:rPr lang="de-DE" dirty="0">
                <a:latin typeface="Arial" pitchFamily="-102" charset="0"/>
                <a:ea typeface="ＭＳ Ｐゴシック" pitchFamily="-102" charset="-128"/>
              </a:rPr>
              <a:t>Wohlverhaltensregeln</a:t>
            </a:r>
          </a:p>
          <a:p>
            <a:pPr>
              <a:buFontTx/>
              <a:buNone/>
            </a:pPr>
            <a:r>
              <a:rPr lang="de-DE" dirty="0">
                <a:latin typeface="Arial" pitchFamily="-102" charset="0"/>
                <a:ea typeface="ＭＳ Ｐゴシック" pitchFamily="-102" charset="-128"/>
              </a:rPr>
              <a:t>Portfolioverwaltung, Anlageberatung</a:t>
            </a:r>
          </a:p>
          <a:p>
            <a:pPr>
              <a:buFontTx/>
              <a:buNone/>
            </a:pPr>
            <a:r>
              <a:rPr lang="en-GB" dirty="0">
                <a:latin typeface="Arial" pitchFamily="-102" charset="0"/>
                <a:ea typeface="ＭＳ Ｐゴシック" pitchFamily="-102" charset="-128"/>
              </a:rPr>
              <a:t>Execution-only</a:t>
            </a:r>
            <a:r>
              <a:rPr lang="de-DE" dirty="0">
                <a:latin typeface="Arial" pitchFamily="-102" charset="0"/>
                <a:ea typeface="ＭＳ Ｐゴシック" pitchFamily="-102" charset="-128"/>
              </a:rPr>
              <a:t> Dienstleistungen</a:t>
            </a:r>
          </a:p>
          <a:p>
            <a:pPr>
              <a:buFontTx/>
              <a:buNone/>
            </a:pPr>
            <a:r>
              <a:rPr lang="de-DE" dirty="0">
                <a:latin typeface="Arial" pitchFamily="-102" charset="0"/>
                <a:ea typeface="ＭＳ Ｐゴシック" pitchFamily="-102" charset="-128"/>
              </a:rPr>
              <a:t>Risikohinweise</a:t>
            </a:r>
          </a:p>
          <a:p>
            <a:pPr>
              <a:buFontTx/>
              <a:buNone/>
            </a:pPr>
            <a:r>
              <a:rPr lang="de-DE" dirty="0">
                <a:latin typeface="Arial" pitchFamily="-102" charset="0"/>
                <a:ea typeface="ＭＳ Ｐゴシック" pitchFamily="-102" charset="-128"/>
              </a:rPr>
              <a:t>Kundeninformationen</a:t>
            </a:r>
          </a:p>
          <a:p>
            <a:pPr>
              <a:buFontTx/>
              <a:buNone/>
            </a:pPr>
            <a:r>
              <a:rPr lang="de-DE" dirty="0">
                <a:latin typeface="Arial" pitchFamily="-102" charset="0"/>
                <a:ea typeface="ＭＳ Ｐゴシック" pitchFamily="-102" charset="-128"/>
              </a:rPr>
              <a:t>Aufklärungen/Formulierungen</a:t>
            </a: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Arial" pitchFamily="-102" charset="0"/>
                <a:ea typeface="ＭＳ Ｐゴシック" pitchFamily="-102" charset="-128"/>
              </a:rPr>
              <a:t>Themen und Schwerpunkte nach MiFID II</a:t>
            </a:r>
            <a:endParaRPr lang="de-DE" dirty="0"/>
          </a:p>
        </p:txBody>
      </p:sp>
      <p:sp>
        <p:nvSpPr>
          <p:cNvPr id="3" name="Inhaltsplatzhalter 2"/>
          <p:cNvSpPr>
            <a:spLocks noGrp="1"/>
          </p:cNvSpPr>
          <p:nvPr>
            <p:ph idx="1"/>
          </p:nvPr>
        </p:nvSpPr>
        <p:spPr>
          <a:xfrm>
            <a:off x="406400" y="2286000"/>
            <a:ext cx="8356600" cy="3376613"/>
          </a:xfrm>
        </p:spPr>
        <p:txBody>
          <a:bodyPr anchor="t"/>
          <a:lstStyle/>
          <a:p>
            <a:pPr algn="ctr">
              <a:spcBef>
                <a:spcPts val="3600"/>
              </a:spcBef>
              <a:spcAft>
                <a:spcPts val="0"/>
              </a:spcAft>
            </a:pPr>
            <a:r>
              <a:rPr lang="de-DE" sz="8800" dirty="0" smtClean="0">
                <a:solidFill>
                  <a:schemeClr val="tx1"/>
                </a:solidFill>
              </a:rPr>
              <a:t>?</a:t>
            </a: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6"/>
          <p:cNvSpPr>
            <a:spLocks noGrp="1" noChangeArrowheads="1"/>
          </p:cNvSpPr>
          <p:nvPr>
            <p:ph type="title"/>
          </p:nvPr>
        </p:nvSpPr>
        <p:spPr/>
        <p:txBody>
          <a:bodyPr/>
          <a:lstStyle/>
          <a:p>
            <a:r>
              <a:rPr lang="de-DE" dirty="0">
                <a:latin typeface="Arial" pitchFamily="-102" charset="0"/>
                <a:ea typeface="ＭＳ Ｐゴシック" pitchFamily="-102" charset="-128"/>
              </a:rPr>
              <a:t>„</a:t>
            </a:r>
            <a:r>
              <a:rPr lang="en-GB" dirty="0">
                <a:latin typeface="Arial" pitchFamily="-102" charset="0"/>
                <a:ea typeface="ＭＳ Ｐゴシック" pitchFamily="-102" charset="-128"/>
              </a:rPr>
              <a:t>Spamming</a:t>
            </a:r>
            <a:r>
              <a:rPr lang="ja-JP" altLang="de-DE">
                <a:latin typeface="Arial" pitchFamily="-102" charset="0"/>
                <a:ea typeface="ＭＳ Ｐゴシック" pitchFamily="-102" charset="-128"/>
              </a:rPr>
              <a:t>“</a:t>
            </a:r>
            <a:r>
              <a:rPr lang="de-DE" altLang="ja-JP" dirty="0">
                <a:latin typeface="Arial" pitchFamily="-102" charset="0"/>
                <a:ea typeface="ＭＳ Ｐゴシック" pitchFamily="-102" charset="-128"/>
              </a:rPr>
              <a:t> – Direktverbote im Finanzdienstleistungsbereich</a:t>
            </a:r>
            <a:endParaRPr lang="de-DE" dirty="0">
              <a:latin typeface="Arial" pitchFamily="-102" charset="0"/>
              <a:ea typeface="ＭＳ Ｐゴシック" pitchFamily="-102" charset="-128"/>
            </a:endParaRPr>
          </a:p>
        </p:txBody>
      </p:sp>
      <p:sp>
        <p:nvSpPr>
          <p:cNvPr id="96259" name="Rectangle 7"/>
          <p:cNvSpPr>
            <a:spLocks noGrp="1" noChangeArrowheads="1"/>
          </p:cNvSpPr>
          <p:nvPr>
            <p:ph idx="1"/>
          </p:nvPr>
        </p:nvSpPr>
        <p:spPr/>
        <p:txBody>
          <a:bodyPr/>
          <a:lstStyle/>
          <a:p>
            <a:pPr>
              <a:buFontTx/>
              <a:buNone/>
            </a:pPr>
            <a:r>
              <a:rPr lang="de-DE" dirty="0">
                <a:latin typeface="Arial" pitchFamily="-102" charset="0"/>
                <a:ea typeface="ＭＳ Ｐゴシック" pitchFamily="-102" charset="-128"/>
              </a:rPr>
              <a:t>Rechtsgrundlagen</a:t>
            </a:r>
            <a:r>
              <a:rPr lang="de-DE" dirty="0" smtClean="0">
                <a:latin typeface="Arial" pitchFamily="-102" charset="0"/>
                <a:ea typeface="ＭＳ Ｐゴシック" pitchFamily="-102" charset="-128"/>
              </a:rPr>
              <a:t>:</a:t>
            </a:r>
          </a:p>
          <a:p>
            <a:pPr lvl="1"/>
            <a:r>
              <a:rPr lang="de-DE" dirty="0">
                <a:latin typeface="Arial" pitchFamily="-102" charset="0"/>
                <a:cs typeface="Arial" pitchFamily="-102" charset="0"/>
              </a:rPr>
              <a:t>§ 62 WAG 2007</a:t>
            </a:r>
          </a:p>
          <a:p>
            <a:pPr lvl="1"/>
            <a:r>
              <a:rPr lang="de-DE" dirty="0">
                <a:latin typeface="Arial" pitchFamily="-102" charset="0"/>
                <a:cs typeface="Arial" pitchFamily="-102" charset="0"/>
              </a:rPr>
              <a:t>§ 107 TKG</a:t>
            </a:r>
          </a:p>
          <a:p>
            <a:pPr lvl="1"/>
            <a:r>
              <a:rPr lang="de-DE" dirty="0">
                <a:latin typeface="Arial" pitchFamily="-102" charset="0"/>
                <a:cs typeface="Arial" pitchFamily="-102" charset="0"/>
              </a:rPr>
              <a:t>§§ 6 und 7 ECG</a:t>
            </a:r>
          </a:p>
          <a:p>
            <a:pPr>
              <a:buFontTx/>
              <a:buNone/>
            </a:pPr>
            <a:endParaRPr lang="de-DE" dirty="0">
              <a:latin typeface="Arial" pitchFamily="-102" charset="0"/>
              <a:ea typeface="ＭＳ Ｐゴシック" pitchFamily="-102" charset="-128"/>
            </a:endParaRPr>
          </a:p>
        </p:txBody>
      </p:sp>
      <p:sp>
        <p:nvSpPr>
          <p:cNvPr id="4" name="Textfeld 3"/>
          <p:cNvSpPr txBox="1"/>
          <p:nvPr/>
        </p:nvSpPr>
        <p:spPr>
          <a:xfrm>
            <a:off x="2340000" y="6367046"/>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6"/>
          <p:cNvSpPr>
            <a:spLocks noGrp="1" noChangeArrowheads="1"/>
          </p:cNvSpPr>
          <p:nvPr>
            <p:ph type="title"/>
          </p:nvPr>
        </p:nvSpPr>
        <p:spPr/>
        <p:txBody>
          <a:bodyPr/>
          <a:lstStyle/>
          <a:p>
            <a:r>
              <a:rPr lang="de-DE" dirty="0">
                <a:latin typeface="Arial" pitchFamily="-102" charset="0"/>
                <a:ea typeface="ＭＳ Ｐゴシック" pitchFamily="-102" charset="-128"/>
              </a:rPr>
              <a:t>Gesetzestexte</a:t>
            </a:r>
          </a:p>
        </p:txBody>
      </p:sp>
      <p:sp>
        <p:nvSpPr>
          <p:cNvPr id="97283" name="Rectangle 7"/>
          <p:cNvSpPr>
            <a:spLocks noGrp="1" noChangeArrowheads="1"/>
          </p:cNvSpPr>
          <p:nvPr>
            <p:ph type="body" idx="1"/>
          </p:nvPr>
        </p:nvSpPr>
        <p:spPr/>
        <p:txBody>
          <a:bodyPr/>
          <a:lstStyle/>
          <a:p>
            <a:pPr>
              <a:buFontTx/>
              <a:buNone/>
            </a:pPr>
            <a:r>
              <a:rPr lang="de-DE" dirty="0">
                <a:latin typeface="Arial" pitchFamily="-102" charset="0"/>
                <a:ea typeface="ＭＳ Ｐゴシック" pitchFamily="-102" charset="-128"/>
              </a:rPr>
              <a:t>§ 62 WAG 2007 (vormals § 12 Abs 3 WAG aF)</a:t>
            </a:r>
          </a:p>
          <a:p>
            <a:pPr>
              <a:buFontTx/>
              <a:buNone/>
            </a:pPr>
            <a:endParaRPr lang="de-DE" dirty="0">
              <a:latin typeface="Arial" pitchFamily="-102" charset="0"/>
              <a:ea typeface="ＭＳ Ｐゴシック" pitchFamily="-102" charset="-128"/>
            </a:endParaRPr>
          </a:p>
          <a:p>
            <a:pPr lvl="1"/>
            <a:r>
              <a:rPr lang="de-DE" dirty="0">
                <a:latin typeface="Arial" pitchFamily="-102" charset="0"/>
                <a:cs typeface="Arial" pitchFamily="-102" charset="0"/>
              </a:rPr>
              <a:t>§ 62. Die Zulässigkeit der Zusendung unerbetener Nachrichten zur Werbung für eines der in § 1 Z 6 </a:t>
            </a:r>
            <a:br>
              <a:rPr lang="de-DE" dirty="0">
                <a:latin typeface="Arial" pitchFamily="-102" charset="0"/>
                <a:cs typeface="Arial" pitchFamily="-102" charset="0"/>
              </a:rPr>
            </a:br>
            <a:r>
              <a:rPr lang="de-DE" dirty="0">
                <a:latin typeface="Arial" pitchFamily="-102" charset="0"/>
                <a:cs typeface="Arial" pitchFamily="-102" charset="0"/>
              </a:rPr>
              <a:t>genannten Finanzinstrumente und für Veranlagungen im Sinne des § 1 Abs 1 Z 3 KMG richtet sich nach </a:t>
            </a:r>
            <a:br>
              <a:rPr lang="de-DE" dirty="0">
                <a:latin typeface="Arial" pitchFamily="-102" charset="0"/>
                <a:cs typeface="Arial" pitchFamily="-102" charset="0"/>
              </a:rPr>
            </a:br>
            <a:r>
              <a:rPr lang="de-DE" dirty="0">
                <a:latin typeface="Arial" pitchFamily="-102" charset="0"/>
                <a:cs typeface="Arial" pitchFamily="-102" charset="0"/>
              </a:rPr>
              <a:t>§ 107 Telekommunikationsgesetz 2003 – TKG 2003, </a:t>
            </a:r>
            <a:br>
              <a:rPr lang="de-DE" dirty="0">
                <a:latin typeface="Arial" pitchFamily="-102" charset="0"/>
                <a:cs typeface="Arial" pitchFamily="-102" charset="0"/>
              </a:rPr>
            </a:br>
            <a:r>
              <a:rPr lang="de-DE" dirty="0">
                <a:latin typeface="Arial" pitchFamily="-102" charset="0"/>
                <a:cs typeface="Arial" pitchFamily="-102" charset="0"/>
              </a:rPr>
              <a:t>BGBl. I Nr. 70/2003. Novelle 2005 ....</a:t>
            </a:r>
          </a:p>
          <a:p>
            <a:pPr>
              <a:buFontTx/>
              <a:buNone/>
            </a:pPr>
            <a:endParaRPr lang="de-DE" dirty="0">
              <a:latin typeface="Arial" pitchFamily="-102" charset="0"/>
              <a:ea typeface="ＭＳ Ｐゴシック" pitchFamily="-102" charset="-128"/>
            </a:endParaRPr>
          </a:p>
          <a:p>
            <a:pPr lvl="1"/>
            <a:endParaRPr lang="de-DE" dirty="0">
              <a:latin typeface="Arial" pitchFamily="-102" charset="0"/>
              <a:cs typeface="Arial" pitchFamily="-102" charset="0"/>
            </a:endParaRPr>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8"/>
          <p:cNvSpPr>
            <a:spLocks noGrp="1" noChangeArrowheads="1"/>
          </p:cNvSpPr>
          <p:nvPr>
            <p:ph type="title"/>
          </p:nvPr>
        </p:nvSpPr>
        <p:spPr/>
        <p:txBody>
          <a:bodyPr/>
          <a:lstStyle/>
          <a:p>
            <a:r>
              <a:rPr lang="de-DE" dirty="0">
                <a:latin typeface="Arial" pitchFamily="-102" charset="0"/>
                <a:ea typeface="ＭＳ Ｐゴシック" pitchFamily="-102" charset="-128"/>
              </a:rPr>
              <a:t>Direktwerbung</a:t>
            </a:r>
          </a:p>
        </p:txBody>
      </p:sp>
      <p:sp>
        <p:nvSpPr>
          <p:cNvPr id="101379" name="Rectangle 9"/>
          <p:cNvSpPr>
            <a:spLocks noGrp="1" noChangeArrowheads="1"/>
          </p:cNvSpPr>
          <p:nvPr>
            <p:ph type="body" idx="1"/>
          </p:nvPr>
        </p:nvSpPr>
        <p:spPr/>
        <p:txBody>
          <a:bodyPr/>
          <a:lstStyle/>
          <a:p>
            <a:pPr>
              <a:buFontTx/>
              <a:buNone/>
            </a:pPr>
            <a:r>
              <a:rPr lang="de-DE" dirty="0">
                <a:latin typeface="Arial" pitchFamily="-102" charset="0"/>
                <a:ea typeface="ＭＳ Ｐゴシック" pitchFamily="-102" charset="-128"/>
              </a:rPr>
              <a:t>umfasst:</a:t>
            </a:r>
          </a:p>
          <a:p>
            <a:pPr>
              <a:buFontTx/>
              <a:buNone/>
            </a:pPr>
            <a:endParaRPr lang="de-DE" dirty="0">
              <a:latin typeface="Arial" pitchFamily="-102" charset="0"/>
              <a:ea typeface="ＭＳ Ｐゴシック" pitchFamily="-102" charset="-128"/>
            </a:endParaRPr>
          </a:p>
          <a:p>
            <a:pPr lvl="1"/>
            <a:r>
              <a:rPr lang="de-DE" dirty="0">
                <a:latin typeface="Arial" pitchFamily="-102" charset="0"/>
                <a:cs typeface="Arial" pitchFamily="-102" charset="0"/>
              </a:rPr>
              <a:t>Alle Werbemaßnahmen, die den Kunden direkt, persönlich erreichen und ihn zur Antwort animieren sollen, </a:t>
            </a:r>
          </a:p>
          <a:p>
            <a:pPr lvl="1"/>
            <a:r>
              <a:rPr lang="de-DE" dirty="0">
                <a:latin typeface="Arial" pitchFamily="-102" charset="0"/>
                <a:cs typeface="Arial" pitchFamily="-102" charset="0"/>
              </a:rPr>
              <a:t>z.B. Werbebriefe, Postkarten, E-Mails, SMS, Telefonwerbung, </a:t>
            </a:r>
            <a:r>
              <a:rPr lang="en-GB" dirty="0">
                <a:latin typeface="Arial" pitchFamily="-102" charset="0"/>
                <a:cs typeface="Arial" pitchFamily="-102" charset="0"/>
              </a:rPr>
              <a:t>Newsletter</a:t>
            </a:r>
            <a:r>
              <a:rPr lang="de-DE" dirty="0">
                <a:latin typeface="Arial" pitchFamily="-102" charset="0"/>
                <a:cs typeface="Arial" pitchFamily="-102" charset="0"/>
              </a:rPr>
              <a:t>.</a:t>
            </a:r>
          </a:p>
          <a:p>
            <a:pPr lvl="1"/>
            <a:r>
              <a:rPr lang="de-DE" dirty="0">
                <a:latin typeface="Arial" pitchFamily="-102" charset="0"/>
                <a:cs typeface="Arial" pitchFamily="-102" charset="0"/>
              </a:rPr>
              <a:t>Nicht darunter fallen z.B. Werbungen in Massenmedien wie TV, Radio.</a:t>
            </a:r>
          </a:p>
          <a:p>
            <a:pPr>
              <a:buFontTx/>
              <a:buNone/>
            </a:pPr>
            <a:endParaRPr lang="de-DE" dirty="0">
              <a:latin typeface="Arial" pitchFamily="-102" charset="0"/>
              <a:ea typeface="ＭＳ Ｐゴシック" pitchFamily="-102" charset="-128"/>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6"/>
          <p:cNvSpPr>
            <a:spLocks noGrp="1" noChangeArrowheads="1"/>
          </p:cNvSpPr>
          <p:nvPr>
            <p:ph type="title"/>
          </p:nvPr>
        </p:nvSpPr>
        <p:spPr/>
        <p:txBody>
          <a:bodyPr/>
          <a:lstStyle/>
          <a:p>
            <a:r>
              <a:rPr lang="de-DE" dirty="0">
                <a:latin typeface="Arial" pitchFamily="-102" charset="0"/>
                <a:ea typeface="ＭＳ Ｐゴシック" pitchFamily="-102" charset="-128"/>
              </a:rPr>
              <a:t>Verboten oder erlaubt?</a:t>
            </a:r>
          </a:p>
        </p:txBody>
      </p:sp>
      <p:sp>
        <p:nvSpPr>
          <p:cNvPr id="102403" name="Rectangle 7"/>
          <p:cNvSpPr>
            <a:spLocks noGrp="1" noChangeArrowheads="1"/>
          </p:cNvSpPr>
          <p:nvPr>
            <p:ph type="body" idx="1"/>
          </p:nvPr>
        </p:nvSpPr>
        <p:spPr/>
        <p:txBody>
          <a:bodyPr/>
          <a:lstStyle/>
          <a:p>
            <a:pPr>
              <a:buFontTx/>
              <a:buNone/>
            </a:pPr>
            <a:r>
              <a:rPr lang="de-DE" dirty="0">
                <a:latin typeface="Arial" pitchFamily="-102" charset="0"/>
                <a:ea typeface="ＭＳ Ｐゴシック" pitchFamily="-102" charset="-128"/>
              </a:rPr>
              <a:t>verboten ist:</a:t>
            </a:r>
          </a:p>
          <a:p>
            <a:pPr lvl="1"/>
            <a:r>
              <a:rPr lang="de-DE" dirty="0">
                <a:latin typeface="Arial" pitchFamily="-102" charset="0"/>
                <a:cs typeface="Arial" pitchFamily="-102" charset="0"/>
              </a:rPr>
              <a:t>telefonische Werbung für ein Finanzinstrument gegenüber Verbrauchern, </a:t>
            </a:r>
          </a:p>
          <a:p>
            <a:pPr lvl="1"/>
            <a:r>
              <a:rPr lang="de-DE" dirty="0">
                <a:latin typeface="Arial" pitchFamily="-102" charset="0"/>
                <a:cs typeface="Arial" pitchFamily="-102" charset="0"/>
              </a:rPr>
              <a:t>es sei denn, er erklärt zuvor sein Einverständnis</a:t>
            </a:r>
          </a:p>
          <a:p>
            <a:pPr>
              <a:buFontTx/>
              <a:buNone/>
            </a:pPr>
            <a:r>
              <a:rPr lang="de-DE" dirty="0">
                <a:latin typeface="Arial" pitchFamily="-102" charset="0"/>
                <a:ea typeface="ＭＳ Ｐゴシック" pitchFamily="-102" charset="-128"/>
              </a:rPr>
              <a:t>erlaubt ist grundsätzlich:</a:t>
            </a:r>
          </a:p>
          <a:p>
            <a:pPr lvl="1"/>
            <a:r>
              <a:rPr lang="de-DE" dirty="0">
                <a:latin typeface="Arial" pitchFamily="-102" charset="0"/>
                <a:cs typeface="Arial" pitchFamily="-102" charset="0"/>
              </a:rPr>
              <a:t>Unverlangte Briefpostwerbung</a:t>
            </a:r>
          </a:p>
          <a:p>
            <a:pPr lvl="1"/>
            <a:r>
              <a:rPr lang="de-DE" dirty="0">
                <a:latin typeface="Arial" pitchFamily="-102" charset="0"/>
                <a:cs typeface="Arial" pitchFamily="-102" charset="0"/>
              </a:rPr>
              <a:t>Werbewurfsendungen</a:t>
            </a:r>
          </a:p>
          <a:p>
            <a:pPr lvl="1"/>
            <a:r>
              <a:rPr lang="de-DE" dirty="0">
                <a:latin typeface="Arial" pitchFamily="-102" charset="0"/>
                <a:cs typeface="Arial" pitchFamily="-102" charset="0"/>
              </a:rPr>
              <a:t>Verteilung von Handzetteln oder deren Einwurf in den Briefkasten</a:t>
            </a: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6"/>
          <p:cNvSpPr>
            <a:spLocks noGrp="1" noChangeArrowheads="1"/>
          </p:cNvSpPr>
          <p:nvPr>
            <p:ph type="title"/>
          </p:nvPr>
        </p:nvSpPr>
        <p:spPr/>
        <p:txBody>
          <a:bodyPr/>
          <a:lstStyle/>
          <a:p>
            <a:r>
              <a:rPr lang="de-DE" dirty="0">
                <a:latin typeface="Arial" pitchFamily="-102" charset="0"/>
                <a:ea typeface="ＭＳ Ｐゴシック" pitchFamily="-102" charset="-128"/>
              </a:rPr>
              <a:t>„</a:t>
            </a:r>
            <a:r>
              <a:rPr lang="en-GB" dirty="0">
                <a:latin typeface="Arial" pitchFamily="-102" charset="0"/>
                <a:ea typeface="ＭＳ Ｐゴシック" pitchFamily="-102" charset="-128"/>
              </a:rPr>
              <a:t>Spamming</a:t>
            </a:r>
            <a:r>
              <a:rPr lang="ja-JP" altLang="de-DE">
                <a:latin typeface="Arial" pitchFamily="-102" charset="0"/>
                <a:ea typeface="ＭＳ Ｐゴシック" pitchFamily="-102" charset="-128"/>
              </a:rPr>
              <a:t>”</a:t>
            </a:r>
            <a:endParaRPr lang="de-DE" dirty="0">
              <a:latin typeface="Arial" pitchFamily="-102" charset="0"/>
              <a:ea typeface="ＭＳ Ｐゴシック" pitchFamily="-102" charset="-128"/>
            </a:endParaRPr>
          </a:p>
        </p:txBody>
      </p:sp>
      <p:sp>
        <p:nvSpPr>
          <p:cNvPr id="103427" name="Rectangle 7"/>
          <p:cNvSpPr>
            <a:spLocks noGrp="1" noChangeArrowheads="1"/>
          </p:cNvSpPr>
          <p:nvPr>
            <p:ph type="body" idx="1"/>
          </p:nvPr>
        </p:nvSpPr>
        <p:spPr/>
        <p:txBody>
          <a:bodyPr/>
          <a:lstStyle/>
          <a:p>
            <a:pPr>
              <a:buFontTx/>
              <a:buNone/>
            </a:pPr>
            <a:r>
              <a:rPr lang="de-DE" dirty="0">
                <a:latin typeface="Arial" pitchFamily="-102" charset="0"/>
                <a:ea typeface="ＭＳ Ｐゴシック" pitchFamily="-102" charset="-128"/>
              </a:rPr>
              <a:t>Verboten sind:</a:t>
            </a:r>
          </a:p>
          <a:p>
            <a:pPr lvl="1"/>
            <a:r>
              <a:rPr lang="de-DE" dirty="0">
                <a:latin typeface="Arial" pitchFamily="-102" charset="0"/>
                <a:cs typeface="Arial" pitchFamily="-102" charset="0"/>
              </a:rPr>
              <a:t>Telefon- und Faxübermittlung ohne vorherige Einwilligung </a:t>
            </a:r>
            <a:br>
              <a:rPr lang="de-DE" dirty="0">
                <a:latin typeface="Arial" pitchFamily="-102" charset="0"/>
                <a:cs typeface="Arial" pitchFamily="-102" charset="0"/>
              </a:rPr>
            </a:br>
            <a:r>
              <a:rPr lang="de-DE" dirty="0">
                <a:latin typeface="Arial" pitchFamily="-102" charset="0"/>
                <a:cs typeface="Arial" pitchFamily="-102" charset="0"/>
              </a:rPr>
              <a:t>des Teilnehmers</a:t>
            </a:r>
          </a:p>
          <a:p>
            <a:pPr lvl="1"/>
            <a:r>
              <a:rPr lang="de-DE" dirty="0">
                <a:latin typeface="Arial" pitchFamily="-102" charset="0"/>
                <a:cs typeface="Arial" pitchFamily="-102" charset="0"/>
              </a:rPr>
              <a:t>zu Werbezwecken</a:t>
            </a:r>
          </a:p>
          <a:p>
            <a:pPr lvl="1"/>
            <a:r>
              <a:rPr lang="de-DE" dirty="0">
                <a:latin typeface="Arial" pitchFamily="-102" charset="0"/>
                <a:cs typeface="Arial" pitchFamily="-102" charset="0"/>
              </a:rPr>
              <a:t>E-Mail und SMS ohne vorherige Einwilligung zu Werbezwecken</a:t>
            </a:r>
          </a:p>
          <a:p>
            <a:pPr lvl="1"/>
            <a:r>
              <a:rPr lang="de-DE" dirty="0">
                <a:latin typeface="Arial" pitchFamily="-102" charset="0"/>
                <a:cs typeface="Arial" pitchFamily="-102" charset="0"/>
              </a:rPr>
              <a:t>E-Mail und SMS als Massensendungen (mehr als </a:t>
            </a:r>
            <a:br>
              <a:rPr lang="de-DE" dirty="0">
                <a:latin typeface="Arial" pitchFamily="-102" charset="0"/>
                <a:cs typeface="Arial" pitchFamily="-102" charset="0"/>
              </a:rPr>
            </a:br>
            <a:r>
              <a:rPr lang="de-DE" dirty="0">
                <a:latin typeface="Arial" pitchFamily="-102" charset="0"/>
                <a:cs typeface="Arial" pitchFamily="-102" charset="0"/>
              </a:rPr>
              <a:t>50 Empfänger) auch ohne Werbung</a:t>
            </a: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Textplatzhalter 3"/>
          <p:cNvSpPr>
            <a:spLocks noGrp="1"/>
          </p:cNvSpPr>
          <p:nvPr>
            <p:ph type="body" idx="1"/>
          </p:nvPr>
        </p:nvSpPr>
        <p:spPr>
          <a:xfrm>
            <a:off x="457200" y="1447800"/>
            <a:ext cx="8229600" cy="639762"/>
          </a:xfrm>
        </p:spPr>
        <p:txBody>
          <a:bodyPr/>
          <a:lstStyle/>
          <a:p>
            <a:pPr>
              <a:spcBef>
                <a:spcPct val="0"/>
              </a:spcBef>
            </a:pPr>
            <a:r>
              <a:rPr lang="de-DE" dirty="0">
                <a:latin typeface="Arial" pitchFamily="-102" charset="0"/>
                <a:ea typeface="ＭＳ Ｐゴシック" pitchFamily="-102" charset="-128"/>
              </a:rPr>
              <a:t>wesentliche Inhalte: </a:t>
            </a:r>
          </a:p>
          <a:p>
            <a:pPr>
              <a:spcBef>
                <a:spcPct val="0"/>
              </a:spcBef>
            </a:pPr>
            <a:endParaRPr lang="de-DE" dirty="0">
              <a:latin typeface="Arial" pitchFamily="-102" charset="0"/>
              <a:ea typeface="ＭＳ Ｐゴシック" pitchFamily="-102" charset="-128"/>
            </a:endParaRPr>
          </a:p>
        </p:txBody>
      </p:sp>
      <p:sp>
        <p:nvSpPr>
          <p:cNvPr id="106499" name="Inhaltsplatzhalter 4"/>
          <p:cNvSpPr>
            <a:spLocks noGrp="1"/>
          </p:cNvSpPr>
          <p:nvPr>
            <p:ph sz="half" idx="2"/>
          </p:nvPr>
        </p:nvSpPr>
        <p:spPr/>
        <p:txBody>
          <a:bodyPr/>
          <a:lstStyle/>
          <a:p>
            <a:pPr lvl="1"/>
            <a:r>
              <a:rPr lang="de-DE" dirty="0">
                <a:latin typeface="Arial" pitchFamily="-102" charset="0"/>
                <a:cs typeface="Arial" pitchFamily="-102" charset="0"/>
              </a:rPr>
              <a:t>Leitung und Verwaltung einer Börse durch ein Börseunternehmen (Wiener Börse AG)</a:t>
            </a:r>
          </a:p>
          <a:p>
            <a:pPr lvl="1"/>
            <a:r>
              <a:rPr lang="de-DE" dirty="0">
                <a:latin typeface="Arial" pitchFamily="-102" charset="0"/>
                <a:cs typeface="Arial" pitchFamily="-102" charset="0"/>
              </a:rPr>
              <a:t>AGB</a:t>
            </a:r>
          </a:p>
          <a:p>
            <a:pPr lvl="1"/>
            <a:r>
              <a:rPr lang="de-DE" dirty="0">
                <a:latin typeface="Arial" pitchFamily="-102" charset="0"/>
                <a:cs typeface="Arial" pitchFamily="-102" charset="0"/>
              </a:rPr>
              <a:t>Börsemitgliedschaft</a:t>
            </a:r>
          </a:p>
          <a:p>
            <a:pPr lvl="1"/>
            <a:r>
              <a:rPr lang="de-DE" dirty="0">
                <a:latin typeface="Arial" pitchFamily="-102" charset="0"/>
                <a:cs typeface="Arial" pitchFamily="-102" charset="0"/>
              </a:rPr>
              <a:t>Börsezeit und Börseort</a:t>
            </a:r>
          </a:p>
          <a:p>
            <a:pPr lvl="1"/>
            <a:r>
              <a:rPr lang="de-DE" dirty="0">
                <a:latin typeface="Arial" pitchFamily="-102" charset="0"/>
                <a:cs typeface="Arial" pitchFamily="-102" charset="0"/>
              </a:rPr>
              <a:t>Handelsregeln</a:t>
            </a:r>
          </a:p>
          <a:p>
            <a:pPr lvl="1"/>
            <a:r>
              <a:rPr lang="de-DE" dirty="0">
                <a:latin typeface="Arial" pitchFamily="-102" charset="0"/>
                <a:cs typeface="Arial" pitchFamily="-102" charset="0"/>
              </a:rPr>
              <a:t>Handelsbräuche der Warenbörse</a:t>
            </a:r>
          </a:p>
          <a:p>
            <a:pPr lvl="1"/>
            <a:r>
              <a:rPr lang="de-DE" dirty="0">
                <a:latin typeface="Arial" pitchFamily="-102" charset="0"/>
                <a:cs typeface="Arial" pitchFamily="-102" charset="0"/>
              </a:rPr>
              <a:t>Medien für wichtige Verlautbarungen</a:t>
            </a:r>
          </a:p>
          <a:p>
            <a:pPr lvl="1"/>
            <a:endParaRPr lang="de-DE" dirty="0">
              <a:latin typeface="Arial" pitchFamily="-102" charset="0"/>
              <a:cs typeface="Arial" pitchFamily="-102" charset="0"/>
            </a:endParaRPr>
          </a:p>
        </p:txBody>
      </p:sp>
      <p:sp>
        <p:nvSpPr>
          <p:cNvPr id="106500" name="Inhaltsplatzhalter 5"/>
          <p:cNvSpPr>
            <a:spLocks noGrp="1"/>
          </p:cNvSpPr>
          <p:nvPr>
            <p:ph sz="quarter" idx="4"/>
          </p:nvPr>
        </p:nvSpPr>
        <p:spPr/>
        <p:txBody>
          <a:bodyPr/>
          <a:lstStyle/>
          <a:p>
            <a:pPr lvl="1"/>
            <a:r>
              <a:rPr lang="de-DE" dirty="0">
                <a:latin typeface="Arial" pitchFamily="-102" charset="0"/>
                <a:cs typeface="Arial" pitchFamily="-102" charset="0"/>
              </a:rPr>
              <a:t>Zulassung von Börsemitgliedern und Börsebesuchern</a:t>
            </a:r>
          </a:p>
          <a:p>
            <a:pPr lvl="1"/>
            <a:r>
              <a:rPr lang="de-DE" dirty="0" smtClean="0">
                <a:latin typeface="Arial" pitchFamily="-102" charset="0"/>
                <a:cs typeface="Arial" pitchFamily="-102" charset="0"/>
              </a:rPr>
              <a:t>Handelsaufsicht </a:t>
            </a:r>
            <a:r>
              <a:rPr lang="de-DE" dirty="0">
                <a:latin typeface="Arial" pitchFamily="-102" charset="0"/>
                <a:cs typeface="Arial" pitchFamily="-102" charset="0"/>
              </a:rPr>
              <a:t>und Handelsregeln</a:t>
            </a:r>
          </a:p>
          <a:p>
            <a:pPr lvl="1"/>
            <a:r>
              <a:rPr lang="de-DE" dirty="0">
                <a:latin typeface="Arial" pitchFamily="-102" charset="0"/>
                <a:cs typeface="Arial" pitchFamily="-102" charset="0"/>
              </a:rPr>
              <a:t>Aufgaben und Pflichten Börsensensale</a:t>
            </a:r>
          </a:p>
          <a:p>
            <a:pPr lvl="1"/>
            <a:r>
              <a:rPr lang="de-DE" dirty="0">
                <a:latin typeface="Arial" pitchFamily="-102" charset="0"/>
                <a:cs typeface="Arial" pitchFamily="-102" charset="0"/>
              </a:rPr>
              <a:t>Börsenaufsicht</a:t>
            </a:r>
          </a:p>
          <a:p>
            <a:pPr lvl="1"/>
            <a:r>
              <a:rPr lang="de-DE" dirty="0">
                <a:latin typeface="Arial" pitchFamily="-102" charset="0"/>
                <a:cs typeface="Arial" pitchFamily="-102" charset="0"/>
              </a:rPr>
              <a:t>Zulassung zum Amtlichen Handel, zum Geregelten Freiverkehr und zum Sonstigen Wertpapierhandel</a:t>
            </a:r>
          </a:p>
          <a:p>
            <a:pPr marL="0" indent="0">
              <a:buFontTx/>
              <a:buNone/>
            </a:pPr>
            <a:endParaRPr lang="de-DE" dirty="0">
              <a:latin typeface="Arial" pitchFamily="-102" charset="0"/>
              <a:ea typeface="ＭＳ Ｐゴシック" pitchFamily="-102" charset="-128"/>
            </a:endParaRPr>
          </a:p>
        </p:txBody>
      </p:sp>
      <p:sp>
        <p:nvSpPr>
          <p:cNvPr id="106501" name="Titel 13"/>
          <p:cNvSpPr>
            <a:spLocks noGrp="1"/>
          </p:cNvSpPr>
          <p:nvPr>
            <p:ph type="title"/>
          </p:nvPr>
        </p:nvSpPr>
        <p:spPr/>
        <p:txBody>
          <a:bodyPr/>
          <a:lstStyle/>
          <a:p>
            <a:r>
              <a:rPr lang="de-DE" dirty="0">
                <a:latin typeface="Arial" pitchFamily="-102" charset="0"/>
                <a:ea typeface="ＭＳ Ｐゴシック" pitchFamily="-102" charset="-128"/>
              </a:rPr>
              <a:t>Stammfassung BörseG 1989 (BGBL 555/1989)</a:t>
            </a:r>
          </a:p>
        </p:txBody>
      </p:sp>
      <p:sp>
        <p:nvSpPr>
          <p:cNvPr id="6" name="Textfeld 5"/>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7"/>
          <p:cNvSpPr>
            <a:spLocks noGrp="1" noChangeArrowheads="1"/>
          </p:cNvSpPr>
          <p:nvPr>
            <p:ph type="title"/>
          </p:nvPr>
        </p:nvSpPr>
        <p:spPr/>
        <p:txBody>
          <a:bodyPr/>
          <a:lstStyle/>
          <a:p>
            <a:r>
              <a:rPr lang="de-DE" dirty="0" smtClean="0"/>
              <a:t>Neuerungen im BörseG</a:t>
            </a:r>
            <a:endParaRPr lang="de-DE" dirty="0"/>
          </a:p>
        </p:txBody>
      </p:sp>
      <p:sp>
        <p:nvSpPr>
          <p:cNvPr id="107523" name="Rectangle 8"/>
          <p:cNvSpPr>
            <a:spLocks noGrp="1" noChangeArrowheads="1"/>
          </p:cNvSpPr>
          <p:nvPr>
            <p:ph idx="1"/>
          </p:nvPr>
        </p:nvSpPr>
        <p:spPr/>
        <p:txBody>
          <a:bodyPr/>
          <a:lstStyle/>
          <a:p>
            <a:r>
              <a:rPr lang="de-DE" sz="2200" dirty="0" smtClean="0"/>
              <a:t>BGBl 127/2004: </a:t>
            </a:r>
          </a:p>
          <a:p>
            <a:pPr lvl="1"/>
            <a:r>
              <a:rPr lang="de-DE" sz="2200" dirty="0" smtClean="0"/>
              <a:t>Umsetzung der Marktmissbrauchsrichtlinie (RL2003/6/EG)</a:t>
            </a:r>
          </a:p>
          <a:p>
            <a:pPr lvl="1"/>
            <a:r>
              <a:rPr lang="de-DE" sz="2200" dirty="0" smtClean="0"/>
              <a:t>Definition Insiderinformation und Marktmanipulation </a:t>
            </a:r>
            <a:r>
              <a:rPr lang="de-DE" sz="2200" dirty="0" smtClean="0">
                <a:sym typeface="Wingdings" pitchFamily="-102" charset="2"/>
              </a:rPr>
              <a:t></a:t>
            </a:r>
            <a:r>
              <a:rPr lang="de-DE" sz="2200" dirty="0" smtClean="0"/>
              <a:t> Verordnungsermächtigung FMA – Zulässige Marktpraktiken </a:t>
            </a:r>
            <a:r>
              <a:rPr lang="de-DE" sz="2200" dirty="0" smtClean="0">
                <a:sym typeface="Wingdings" pitchFamily="-102" charset="2"/>
              </a:rPr>
              <a:t></a:t>
            </a:r>
            <a:r>
              <a:rPr lang="de-DE" sz="2200" dirty="0" smtClean="0"/>
              <a:t> Insiderliste </a:t>
            </a:r>
            <a:r>
              <a:rPr lang="de-DE" sz="2200" dirty="0" smtClean="0">
                <a:sym typeface="Wingdings" pitchFamily="-102" charset="2"/>
              </a:rPr>
              <a:t></a:t>
            </a:r>
            <a:r>
              <a:rPr lang="de-DE" sz="2200" dirty="0" smtClean="0"/>
              <a:t> </a:t>
            </a:r>
            <a:r>
              <a:rPr lang="en-GB" sz="2200" dirty="0" smtClean="0"/>
              <a:t>Directors Dealing</a:t>
            </a:r>
          </a:p>
          <a:p>
            <a:pPr lvl="1"/>
            <a:endParaRPr lang="en-GB" sz="2200" dirty="0" smtClean="0"/>
          </a:p>
          <a:p>
            <a:r>
              <a:rPr lang="de-DE" sz="2200" dirty="0" smtClean="0"/>
              <a:t>BGBl 78/2005: </a:t>
            </a:r>
          </a:p>
          <a:p>
            <a:pPr lvl="1"/>
            <a:r>
              <a:rPr lang="de-DE" sz="2200" dirty="0" smtClean="0"/>
              <a:t>Umsetzung der Richtlinie 2003/71/EG = Prospekt-RL </a:t>
            </a:r>
          </a:p>
          <a:p>
            <a:pPr lvl="1"/>
            <a:r>
              <a:rPr lang="de-DE" sz="2200" dirty="0" smtClean="0"/>
              <a:t>„Europäischer Pass</a:t>
            </a:r>
            <a:r>
              <a:rPr lang="ja-JP" altLang="de-DE" sz="2200" dirty="0" smtClean="0"/>
              <a:t>“</a:t>
            </a:r>
            <a:r>
              <a:rPr lang="de-DE" altLang="ja-JP" sz="2200" dirty="0" smtClean="0"/>
              <a:t> für Emittenten </a:t>
            </a:r>
            <a:r>
              <a:rPr lang="de-DE" altLang="ja-JP" sz="2200" dirty="0" smtClean="0">
                <a:sym typeface="Wingdings" pitchFamily="-102" charset="2"/>
              </a:rPr>
              <a:t></a:t>
            </a:r>
            <a:r>
              <a:rPr lang="de-DE" altLang="ja-JP" sz="2200" dirty="0" smtClean="0"/>
              <a:t> Für Prospektprüfung- und Genehmigung besteht je Mitgliedsstaat die Zuständigkeit einer „einzigen Behörde</a:t>
            </a:r>
            <a:r>
              <a:rPr lang="ja-JP" altLang="de-DE" sz="2200" dirty="0" smtClean="0"/>
              <a:t>”</a:t>
            </a:r>
            <a:endParaRPr lang="de-AT" altLang="ja-JP" sz="2200" dirty="0" smtClean="0"/>
          </a:p>
          <a:p>
            <a:pPr lvl="3"/>
            <a:r>
              <a:rPr lang="de-AT" sz="2200" dirty="0" smtClean="0"/>
              <a:t>Weitere Änderungen laufend!</a:t>
            </a:r>
            <a:endParaRPr lang="de-DE" sz="2200" dirty="0"/>
          </a:p>
        </p:txBody>
      </p:sp>
      <p:sp>
        <p:nvSpPr>
          <p:cNvPr id="4" name="Textfeld 3"/>
          <p:cNvSpPr txBox="1"/>
          <p:nvPr/>
        </p:nvSpPr>
        <p:spPr>
          <a:xfrm>
            <a:off x="2340000" y="6324600"/>
            <a:ext cx="4572000" cy="338554"/>
          </a:xfrm>
          <a:prstGeom prst="rect">
            <a:avLst/>
          </a:prstGeom>
          <a:noFill/>
        </p:spPr>
        <p:txBody>
          <a:bodyPr wrap="square" rtlCol="0">
            <a:spAutoFit/>
          </a:bodyPr>
          <a:lstStyle/>
          <a:p>
            <a:r>
              <a:rPr lang="de-DE" sz="1600" b="1" i="1" dirty="0" smtClean="0">
                <a:solidFill>
                  <a:schemeClr val="tx1">
                    <a:lumMod val="65000"/>
                    <a:lumOff val="35000"/>
                  </a:schemeClr>
                </a:solidFill>
              </a:rPr>
              <a:t>Achtung: Vergleiche aktuellen Gesetzesstand!</a:t>
            </a:r>
            <a:endParaRPr lang="de-DE" sz="1600" b="1" i="1" dirty="0">
              <a:solidFill>
                <a:schemeClr val="tx1">
                  <a:lumMod val="65000"/>
                  <a:lumOff val="35000"/>
                </a:schemeClr>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4"/>
          <p:cNvSpPr>
            <a:spLocks noGrp="1" noChangeArrowheads="1"/>
          </p:cNvSpPr>
          <p:nvPr>
            <p:ph type="title"/>
          </p:nvPr>
        </p:nvSpPr>
        <p:spPr/>
        <p:txBody>
          <a:bodyPr/>
          <a:lstStyle/>
          <a:p>
            <a:r>
              <a:rPr lang="de-DE" dirty="0">
                <a:latin typeface="Arial" pitchFamily="-102" charset="0"/>
                <a:ea typeface="ＭＳ Ｐゴシック" pitchFamily="-102" charset="-128"/>
              </a:rPr>
              <a:t>Börsen im Zeitalter des Internet</a:t>
            </a:r>
          </a:p>
        </p:txBody>
      </p:sp>
      <p:sp>
        <p:nvSpPr>
          <p:cNvPr id="108547" name="Rectangle 5"/>
          <p:cNvSpPr>
            <a:spLocks noGrp="1" noChangeArrowheads="1"/>
          </p:cNvSpPr>
          <p:nvPr>
            <p:ph type="body" idx="1"/>
          </p:nvPr>
        </p:nvSpPr>
        <p:spPr/>
        <p:txBody>
          <a:bodyPr/>
          <a:lstStyle/>
          <a:p>
            <a:pPr lvl="1"/>
            <a:r>
              <a:rPr lang="de-DE" dirty="0">
                <a:latin typeface="Arial" pitchFamily="-102" charset="0"/>
                <a:cs typeface="Arial" pitchFamily="-102" charset="0"/>
              </a:rPr>
              <a:t>Entwicklung der letzten Jahre</a:t>
            </a:r>
          </a:p>
          <a:p>
            <a:pPr lvl="1"/>
            <a:r>
              <a:rPr lang="de-DE" dirty="0">
                <a:latin typeface="Arial" pitchFamily="-102" charset="0"/>
                <a:cs typeface="Arial" pitchFamily="-102" charset="0"/>
              </a:rPr>
              <a:t>Technische Plattformen</a:t>
            </a:r>
          </a:p>
          <a:p>
            <a:pPr lvl="1"/>
            <a:r>
              <a:rPr lang="de-DE" dirty="0">
                <a:latin typeface="Arial" pitchFamily="-102" charset="0"/>
                <a:cs typeface="Arial" pitchFamily="-102" charset="0"/>
              </a:rPr>
              <a:t>Börsenzusammenschlüsse</a:t>
            </a:r>
          </a:p>
          <a:p>
            <a:pPr lvl="1"/>
            <a:r>
              <a:rPr lang="de-DE" dirty="0">
                <a:latin typeface="Arial" pitchFamily="-102" charset="0"/>
                <a:cs typeface="Arial" pitchFamily="-102" charset="0"/>
              </a:rPr>
              <a:t>Automatische Handelssysteme</a:t>
            </a:r>
            <a:br>
              <a:rPr lang="de-DE" dirty="0">
                <a:latin typeface="Arial" pitchFamily="-102" charset="0"/>
                <a:cs typeface="Arial" pitchFamily="-102" charset="0"/>
              </a:rPr>
            </a:br>
            <a:r>
              <a:rPr lang="de-DE" dirty="0">
                <a:latin typeface="Arial" pitchFamily="-102" charset="0"/>
                <a:cs typeface="Arial" pitchFamily="-102" charset="0"/>
              </a:rPr>
              <a:t>(Automatic Trading Systems)</a:t>
            </a:r>
          </a:p>
          <a:p>
            <a:pPr lvl="1"/>
            <a:r>
              <a:rPr lang="de-DE" dirty="0">
                <a:latin typeface="Arial" pitchFamily="-102" charset="0"/>
                <a:cs typeface="Arial" pitchFamily="-102" charset="0"/>
              </a:rPr>
              <a:t>Zukunft der Börse</a:t>
            </a:r>
          </a:p>
          <a:p>
            <a:pPr lvl="1"/>
            <a:r>
              <a:rPr lang="de-DE" dirty="0">
                <a:latin typeface="Arial" pitchFamily="-102" charset="0"/>
                <a:cs typeface="Arial" pitchFamily="-102" charset="0"/>
              </a:rPr>
              <a:t>MTF / IS nach WAG </a:t>
            </a:r>
            <a:r>
              <a:rPr lang="de-DE" dirty="0" smtClean="0">
                <a:latin typeface="Arial" pitchFamily="-102" charset="0"/>
                <a:cs typeface="Arial" pitchFamily="-102" charset="0"/>
              </a:rPr>
              <a:t>2007</a:t>
            </a:r>
          </a:p>
          <a:p>
            <a:pPr lvl="1"/>
            <a:r>
              <a:rPr lang="de-DE" dirty="0" smtClean="0">
                <a:latin typeface="Arial" pitchFamily="-102" charset="0"/>
                <a:cs typeface="Arial" pitchFamily="-102" charset="0"/>
              </a:rPr>
              <a:t>OTF nach MiFID II</a:t>
            </a:r>
          </a:p>
          <a:p>
            <a:pPr lvl="1"/>
            <a:r>
              <a:rPr lang="de-DE" dirty="0" smtClean="0">
                <a:latin typeface="Arial" pitchFamily="-102" charset="0"/>
                <a:cs typeface="Arial" pitchFamily="-102" charset="0"/>
              </a:rPr>
              <a:t>HFT nach MiFID II</a:t>
            </a:r>
            <a:endParaRPr lang="de-DE" dirty="0">
              <a:latin typeface="Arial" pitchFamily="-102" charset="0"/>
              <a:cs typeface="Arial" pitchFamily="-10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5"/>
          <p:cNvSpPr>
            <a:spLocks noGrp="1" noChangeArrowheads="1"/>
          </p:cNvSpPr>
          <p:nvPr>
            <p:ph type="ctrTitle"/>
          </p:nvPr>
        </p:nvSpPr>
        <p:spPr/>
        <p:txBody>
          <a:bodyPr/>
          <a:lstStyle/>
          <a:p>
            <a:r>
              <a:rPr lang="de-DE" dirty="0">
                <a:latin typeface="Arial" pitchFamily="-102" charset="0"/>
                <a:ea typeface="ＭＳ Ｐゴシック" pitchFamily="-102" charset="-128"/>
              </a:rPr>
              <a:t>Rechtliche Themen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und </a:t>
            </a:r>
            <a:br>
              <a:rPr lang="de-DE" dirty="0">
                <a:latin typeface="Arial" pitchFamily="-102" charset="0"/>
                <a:ea typeface="ＭＳ Ｐゴシック" pitchFamily="-102" charset="-128"/>
              </a:rPr>
            </a:br>
            <a:r>
              <a:rPr lang="de-DE" dirty="0">
                <a:latin typeface="Arial" pitchFamily="-102" charset="0"/>
                <a:ea typeface="ＭＳ Ｐゴシック" pitchFamily="-102" charset="-128"/>
              </a:rPr>
              <a:t>kritische Aspekte</a:t>
            </a: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4"/>
          <p:cNvSpPr>
            <a:spLocks noGrp="1" noChangeArrowheads="1"/>
          </p:cNvSpPr>
          <p:nvPr>
            <p:ph type="title"/>
          </p:nvPr>
        </p:nvSpPr>
        <p:spPr/>
        <p:txBody>
          <a:bodyPr/>
          <a:lstStyle/>
          <a:p>
            <a:r>
              <a:rPr lang="de-DE" dirty="0">
                <a:latin typeface="Arial" pitchFamily="-102" charset="0"/>
                <a:ea typeface="ＭＳ Ｐゴシック" pitchFamily="-102" charset="-128"/>
              </a:rPr>
              <a:t>Finanzportal</a:t>
            </a:r>
          </a:p>
        </p:txBody>
      </p:sp>
      <p:sp>
        <p:nvSpPr>
          <p:cNvPr id="92163" name="Rectangle 5"/>
          <p:cNvSpPr>
            <a:spLocks noGrp="1" noChangeArrowheads="1"/>
          </p:cNvSpPr>
          <p:nvPr>
            <p:ph type="body" idx="1"/>
          </p:nvPr>
        </p:nvSpPr>
        <p:spPr/>
        <p:txBody>
          <a:bodyPr/>
          <a:lstStyle/>
          <a:p>
            <a:pPr lvl="1"/>
            <a:r>
              <a:rPr lang="de-DE" dirty="0">
                <a:latin typeface="Arial" pitchFamily="-102" charset="0"/>
                <a:cs typeface="Arial" pitchFamily="-102" charset="0"/>
              </a:rPr>
              <a:t>Allfinanzkonzept</a:t>
            </a:r>
          </a:p>
          <a:p>
            <a:pPr lvl="1"/>
            <a:r>
              <a:rPr lang="de-DE" dirty="0">
                <a:latin typeface="Arial" pitchFamily="-102" charset="0"/>
                <a:cs typeface="Arial" pitchFamily="-102" charset="0"/>
              </a:rPr>
              <a:t>3-C-Konzept</a:t>
            </a:r>
          </a:p>
          <a:p>
            <a:pPr lvl="1"/>
            <a:r>
              <a:rPr lang="en-GB" dirty="0">
                <a:latin typeface="Arial" pitchFamily="-102" charset="0"/>
                <a:cs typeface="Arial" pitchFamily="-102" charset="0"/>
              </a:rPr>
              <a:t>Content</a:t>
            </a:r>
          </a:p>
          <a:p>
            <a:pPr lvl="1">
              <a:buFont typeface="Wingdings" pitchFamily="-102" charset="2"/>
              <a:buNone/>
            </a:pPr>
            <a:endParaRPr lang="de-DE" dirty="0">
              <a:latin typeface="Arial" pitchFamily="-102" charset="0"/>
              <a:cs typeface="Arial" pitchFamily="-102" charset="0"/>
            </a:endParaRPr>
          </a:p>
          <a:p>
            <a:pPr lvl="1"/>
            <a:r>
              <a:rPr lang="de-DE" dirty="0">
                <a:latin typeface="Arial" pitchFamily="-102" charset="0"/>
                <a:cs typeface="Arial" pitchFamily="-102" charset="0"/>
              </a:rPr>
              <a:t>Exkurs: </a:t>
            </a:r>
            <a:r>
              <a:rPr lang="en-GB" dirty="0">
                <a:latin typeface="Arial" pitchFamily="-102" charset="0"/>
                <a:cs typeface="Arial" pitchFamily="-102" charset="0"/>
              </a:rPr>
              <a:t>visitor-member-Kunde</a:t>
            </a:r>
            <a:endParaRPr lang="de-DE" dirty="0">
              <a:latin typeface="Arial" pitchFamily="-102" charset="0"/>
              <a:cs typeface="Arial" pitchFamily="-102" charset="0"/>
            </a:endParaRPr>
          </a:p>
          <a:p>
            <a:pPr lvl="1"/>
            <a:r>
              <a:rPr lang="de-DE" dirty="0">
                <a:latin typeface="Arial" pitchFamily="-102" charset="0"/>
                <a:cs typeface="Arial" pitchFamily="-102" charset="0"/>
              </a:rPr>
              <a:t>Kundenlandschaft im e-finance</a:t>
            </a: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6"/>
          <p:cNvSpPr>
            <a:spLocks noGrp="1" noChangeArrowheads="1"/>
          </p:cNvSpPr>
          <p:nvPr>
            <p:ph type="title"/>
          </p:nvPr>
        </p:nvSpPr>
        <p:spPr/>
        <p:txBody>
          <a:bodyPr/>
          <a:lstStyle/>
          <a:p>
            <a:r>
              <a:rPr lang="de-DE" dirty="0">
                <a:latin typeface="Arial" pitchFamily="-102" charset="0"/>
                <a:ea typeface="ＭＳ Ｐゴシック" pitchFamily="-102" charset="-128"/>
              </a:rPr>
              <a:t>Die PC-Filiale und das Bankgeschäft</a:t>
            </a:r>
          </a:p>
        </p:txBody>
      </p:sp>
      <p:sp>
        <p:nvSpPr>
          <p:cNvPr id="93187" name="Rectangle 7"/>
          <p:cNvSpPr>
            <a:spLocks noGrp="1" noChangeArrowheads="1"/>
          </p:cNvSpPr>
          <p:nvPr>
            <p:ph type="body" idx="1"/>
          </p:nvPr>
        </p:nvSpPr>
        <p:spPr/>
        <p:txBody>
          <a:bodyPr/>
          <a:lstStyle/>
          <a:p>
            <a:pPr lvl="1"/>
            <a:r>
              <a:rPr lang="de-DE" dirty="0">
                <a:latin typeface="Arial" pitchFamily="-102" charset="0"/>
                <a:cs typeface="Arial" pitchFamily="-102" charset="0"/>
              </a:rPr>
              <a:t>Virtuelle Filiale</a:t>
            </a:r>
          </a:p>
          <a:p>
            <a:pPr lvl="1"/>
            <a:r>
              <a:rPr lang="de-DE" dirty="0">
                <a:latin typeface="Arial" pitchFamily="-102" charset="0"/>
                <a:cs typeface="Arial" pitchFamily="-102" charset="0"/>
              </a:rPr>
              <a:t>PC als Filiale</a:t>
            </a:r>
          </a:p>
          <a:p>
            <a:pPr lvl="1"/>
            <a:r>
              <a:rPr lang="de-DE" dirty="0">
                <a:latin typeface="Arial" pitchFamily="-102" charset="0"/>
                <a:cs typeface="Arial" pitchFamily="-102" charset="0"/>
              </a:rPr>
              <a:t>Ohne Zeitbegrenzung</a:t>
            </a:r>
          </a:p>
          <a:p>
            <a:pPr lvl="1"/>
            <a:r>
              <a:rPr lang="de-DE" dirty="0">
                <a:latin typeface="Arial" pitchFamily="-102" charset="0"/>
                <a:cs typeface="Arial" pitchFamily="-102" charset="0"/>
              </a:rPr>
              <a:t>Ohne geographische Begrenzung</a:t>
            </a:r>
          </a:p>
          <a:p>
            <a:pPr lvl="1"/>
            <a:r>
              <a:rPr lang="de-DE" dirty="0">
                <a:latin typeface="Arial" pitchFamily="-102" charset="0"/>
                <a:cs typeface="Arial" pitchFamily="-102" charset="0"/>
              </a:rPr>
              <a:t>Bankgeschäfte</a:t>
            </a:r>
          </a:p>
          <a:p>
            <a:pPr lvl="1"/>
            <a:r>
              <a:rPr lang="de-DE" dirty="0">
                <a:latin typeface="Arial" pitchFamily="-102" charset="0"/>
                <a:cs typeface="Arial" pitchFamily="-102" charset="0"/>
              </a:rPr>
              <a:t>Konto- und Depotabfragen</a:t>
            </a:r>
          </a:p>
          <a:p>
            <a:pPr lvl="1"/>
            <a:r>
              <a:rPr lang="de-DE" dirty="0">
                <a:latin typeface="Arial" pitchFamily="-102" charset="0"/>
                <a:cs typeface="Arial" pitchFamily="-102" charset="0"/>
              </a:rPr>
              <a:t>Zahlungsaufträge in EUR oder Fremdwährung</a:t>
            </a:r>
          </a:p>
          <a:p>
            <a:pPr lvl="1"/>
            <a:r>
              <a:rPr lang="de-DE" dirty="0">
                <a:latin typeface="Arial" pitchFamily="-102" charset="0"/>
                <a:cs typeface="Arial" pitchFamily="-102" charset="0"/>
              </a:rPr>
              <a:t>Wertpapiergeschäfte</a:t>
            </a:r>
          </a:p>
          <a:p>
            <a:pPr lvl="1"/>
            <a:r>
              <a:rPr lang="de-DE" dirty="0">
                <a:latin typeface="Arial" pitchFamily="-102" charset="0"/>
                <a:cs typeface="Arial" pitchFamily="-102" charset="0"/>
              </a:rPr>
              <a:t>Automatische Handelssysteme</a:t>
            </a: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0594" name="Picture 6" descr="cla136hmo"/>
          <p:cNvPicPr>
            <a:picLocks noChangeAspect="1" noChangeArrowheads="1"/>
          </p:cNvPicPr>
          <p:nvPr/>
        </p:nvPicPr>
        <p:blipFill>
          <a:blip r:embed="rId2"/>
          <a:srcRect/>
          <a:stretch>
            <a:fillRect/>
          </a:stretch>
        </p:blipFill>
        <p:spPr bwMode="auto">
          <a:xfrm>
            <a:off x="2057400" y="1371600"/>
            <a:ext cx="4033838" cy="4800600"/>
          </a:xfrm>
          <a:prstGeom prst="rect">
            <a:avLst/>
          </a:prstGeom>
          <a:noFill/>
          <a:ln w="9525">
            <a:noFill/>
            <a:miter lim="800000"/>
            <a:headEnd/>
            <a:tailEnd/>
          </a:ln>
        </p:spPr>
      </p:pic>
      <p:sp>
        <p:nvSpPr>
          <p:cNvPr id="110595" name="Rectangle 9"/>
          <p:cNvSpPr>
            <a:spLocks noGrp="1" noChangeArrowheads="1"/>
          </p:cNvSpPr>
          <p:nvPr>
            <p:ph type="title"/>
          </p:nvPr>
        </p:nvSpPr>
        <p:spPr/>
        <p:txBody>
          <a:bodyPr/>
          <a:lstStyle/>
          <a:p>
            <a:r>
              <a:rPr lang="de-DE" dirty="0">
                <a:latin typeface="Arial" pitchFamily="-102" charset="0"/>
                <a:ea typeface="ＭＳ Ｐゴシック" pitchFamily="-102" charset="-128"/>
              </a:rPr>
              <a:t>New </a:t>
            </a:r>
            <a:r>
              <a:rPr lang="en-GB" dirty="0">
                <a:latin typeface="Arial" pitchFamily="-102" charset="0"/>
                <a:ea typeface="ＭＳ Ｐゴシック" pitchFamily="-102" charset="-128"/>
              </a:rPr>
              <a:t>Economy vs Old Economy</a:t>
            </a:r>
            <a:endParaRPr lang="de-DE" dirty="0">
              <a:latin typeface="Arial" pitchFamily="-102" charset="0"/>
              <a:ea typeface="ＭＳ Ｐゴシック" pitchFamily="-102" charset="-128"/>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Inhaltsplatzhalter 1"/>
          <p:cNvSpPr>
            <a:spLocks noGrp="1"/>
          </p:cNvSpPr>
          <p:nvPr>
            <p:ph idx="1"/>
          </p:nvPr>
        </p:nvSpPr>
        <p:spPr/>
        <p:txBody>
          <a:bodyPr/>
          <a:lstStyle/>
          <a:p>
            <a:pPr algn="ctr">
              <a:buFontTx/>
              <a:buNone/>
              <a:tabLst>
                <a:tab pos="4667250" algn="l"/>
              </a:tabLst>
            </a:pPr>
            <a:r>
              <a:rPr lang="de-AT" sz="4800" i="1" dirty="0">
                <a:solidFill>
                  <a:schemeClr val="tx1"/>
                </a:solidFill>
                <a:latin typeface="Arial" pitchFamily="-102" charset="0"/>
                <a:ea typeface="ＭＳ Ｐゴシック" pitchFamily="-102" charset="-128"/>
              </a:rPr>
              <a:t>Danke</a:t>
            </a:r>
            <a:br>
              <a:rPr lang="de-AT" sz="4800" i="1" dirty="0">
                <a:solidFill>
                  <a:schemeClr val="tx1"/>
                </a:solidFill>
                <a:latin typeface="Arial" pitchFamily="-102" charset="0"/>
                <a:ea typeface="ＭＳ Ｐゴシック" pitchFamily="-102" charset="-128"/>
              </a:rPr>
            </a:br>
            <a:r>
              <a:rPr lang="de-AT" sz="4800" i="1" dirty="0">
                <a:solidFill>
                  <a:schemeClr val="tx1"/>
                </a:solidFill>
                <a:latin typeface="Arial" pitchFamily="-102" charset="0"/>
                <a:ea typeface="ＭＳ Ｐゴシック" pitchFamily="-102" charset="-128"/>
              </a:rPr>
              <a:t>für Ihre Aufmerksamkeit!</a:t>
            </a:r>
          </a:p>
          <a:p>
            <a:pPr algn="ctr">
              <a:spcBef>
                <a:spcPts val="650"/>
              </a:spcBef>
              <a:buFontTx/>
              <a:buNone/>
              <a:tabLst>
                <a:tab pos="4667250" algn="l"/>
              </a:tabLst>
            </a:pPr>
            <a:endParaRPr lang="de-DE" dirty="0">
              <a:solidFill>
                <a:schemeClr val="tx1"/>
              </a:solidFill>
              <a:latin typeface="Arial" pitchFamily="-102" charset="0"/>
              <a:ea typeface="ＭＳ Ｐゴシック" pitchFamily="-102" charset="-128"/>
            </a:endParaRPr>
          </a:p>
          <a:p>
            <a:pPr algn="ctr">
              <a:spcBef>
                <a:spcPts val="650"/>
              </a:spcBef>
              <a:buFontTx/>
              <a:buNone/>
              <a:tabLst>
                <a:tab pos="4667250" algn="l"/>
              </a:tabLst>
            </a:pPr>
            <a:endParaRPr lang="de-DE" dirty="0">
              <a:solidFill>
                <a:schemeClr val="tx1"/>
              </a:solidFill>
              <a:latin typeface="Arial" pitchFamily="-102" charset="0"/>
              <a:ea typeface="ＭＳ Ｐゴシック" pitchFamily="-102" charset="-128"/>
            </a:endParaRPr>
          </a:p>
          <a:p>
            <a:pPr algn="ctr">
              <a:spcBef>
                <a:spcPts val="650"/>
              </a:spcBef>
              <a:buFontTx/>
              <a:buNone/>
              <a:tabLst>
                <a:tab pos="4667250" algn="l"/>
              </a:tabLst>
            </a:pPr>
            <a:r>
              <a:rPr lang="de-DE" dirty="0">
                <a:solidFill>
                  <a:schemeClr val="tx1"/>
                </a:solidFill>
                <a:latin typeface="Arial" pitchFamily="-102" charset="0"/>
                <a:ea typeface="ＭＳ Ｐゴシック" pitchFamily="-102" charset="-128"/>
              </a:rPr>
              <a:t>Dr. Doris Wohlschlägl-Aschberger</a:t>
            </a:r>
            <a:endParaRPr lang="en-GB" b="0" dirty="0">
              <a:solidFill>
                <a:srgbClr val="777777"/>
              </a:solidFill>
              <a:latin typeface="Arial" pitchFamily="-102" charset="0"/>
              <a:ea typeface="ＭＳ Ｐゴシック" pitchFamily="-102" charset="-128"/>
            </a:endParaRPr>
          </a:p>
          <a:p>
            <a:pPr algn="ctr">
              <a:spcBef>
                <a:spcPct val="0"/>
              </a:spcBef>
              <a:spcAft>
                <a:spcPts val="600"/>
              </a:spcAft>
              <a:buFontTx/>
              <a:buNone/>
              <a:tabLst>
                <a:tab pos="4667250" algn="l"/>
              </a:tabLst>
            </a:pPr>
            <a:r>
              <a:rPr lang="en-GB" b="0" dirty="0">
                <a:latin typeface="Arial" pitchFamily="-102" charset="0"/>
                <a:ea typeface="ＭＳ Ｐゴシック" pitchFamily="-102" charset="-128"/>
              </a:rPr>
              <a:t>Bank- und </a:t>
            </a:r>
            <a:r>
              <a:rPr lang="de-DE" b="0" dirty="0">
                <a:latin typeface="Arial" pitchFamily="-102" charset="0"/>
                <a:ea typeface="ＭＳ Ｐゴシック" pitchFamily="-102" charset="-128"/>
              </a:rPr>
              <a:t>Börseexpertin</a:t>
            </a:r>
            <a:endParaRPr lang="en-GB" b="0" dirty="0">
              <a:latin typeface="Arial" pitchFamily="-102" charset="0"/>
              <a:ea typeface="ＭＳ Ｐゴシック" pitchFamily="-102" charset="-128"/>
            </a:endParaRPr>
          </a:p>
          <a:p>
            <a:pPr algn="ctr">
              <a:spcBef>
                <a:spcPct val="0"/>
              </a:spcBef>
              <a:buFontTx/>
              <a:buNone/>
              <a:tabLst>
                <a:tab pos="4667250" algn="l"/>
              </a:tabLst>
            </a:pPr>
            <a:r>
              <a:rPr lang="en-GB" b="0" dirty="0">
                <a:latin typeface="Arial" pitchFamily="-102" charset="0"/>
                <a:ea typeface="ＭＳ Ｐゴシック" pitchFamily="-102" charset="-128"/>
              </a:rPr>
              <a:t>Mobil: + 43 664 153 26 71</a:t>
            </a:r>
          </a:p>
          <a:p>
            <a:pPr algn="ctr">
              <a:spcBef>
                <a:spcPct val="0"/>
              </a:spcBef>
              <a:buFontTx/>
              <a:buNone/>
              <a:tabLst>
                <a:tab pos="4667250" algn="l"/>
              </a:tabLst>
            </a:pPr>
            <a:r>
              <a:rPr lang="en-GB" b="0" dirty="0">
                <a:latin typeface="Arial" pitchFamily="-102" charset="0"/>
                <a:ea typeface="ＭＳ Ｐゴシック" pitchFamily="-102" charset="-128"/>
              </a:rPr>
              <a:t>E-Mail: pml@chello.at</a:t>
            </a:r>
          </a:p>
          <a:p>
            <a:pPr algn="ctr">
              <a:buFontTx/>
              <a:buNone/>
              <a:tabLst>
                <a:tab pos="4667250" algn="l"/>
              </a:tabLst>
            </a:pPr>
            <a:endParaRPr lang="de-AT" sz="4000" i="1" dirty="0">
              <a:solidFill>
                <a:schemeClr val="tx1"/>
              </a:solidFill>
              <a:latin typeface="Arial" pitchFamily="-102" charset="0"/>
              <a:ea typeface="ＭＳ Ｐゴシック" pitchFamily="-102" charset="-128"/>
            </a:endParaRPr>
          </a:p>
          <a:p>
            <a:pPr>
              <a:buFontTx/>
              <a:buNone/>
              <a:tabLst>
                <a:tab pos="4667250" algn="l"/>
              </a:tabLst>
            </a:pPr>
            <a:endParaRPr lang="de-AT" sz="4000" b="0" i="1" dirty="0">
              <a:solidFill>
                <a:schemeClr val="tx1"/>
              </a:solidFill>
              <a:latin typeface="Arial" pitchFamily="-102" charset="0"/>
              <a:ea typeface="ＭＳ Ｐゴシック" pitchFamily="-102" charset="-128"/>
            </a:endParaRPr>
          </a:p>
          <a:p>
            <a:pPr>
              <a:buFontTx/>
              <a:buNone/>
              <a:tabLst>
                <a:tab pos="4667250" algn="l"/>
              </a:tabLst>
            </a:pPr>
            <a:endParaRPr lang="de-DE" dirty="0">
              <a:latin typeface="Arial" pitchFamily="-102" charset="0"/>
              <a:ea typeface="ＭＳ Ｐゴシック" pitchFamily="-102" charset="-128"/>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Leselinks</a:t>
            </a:r>
            <a:endParaRPr lang="de-DE" dirty="0"/>
          </a:p>
        </p:txBody>
      </p:sp>
      <p:sp>
        <p:nvSpPr>
          <p:cNvPr id="3" name="Inhaltsplatzhalter 2"/>
          <p:cNvSpPr>
            <a:spLocks noGrp="1"/>
          </p:cNvSpPr>
          <p:nvPr>
            <p:ph idx="1"/>
          </p:nvPr>
        </p:nvSpPr>
        <p:spPr/>
        <p:txBody>
          <a:bodyPr/>
          <a:lstStyle/>
          <a:p>
            <a:r>
              <a:rPr lang="de-DE" sz="1800" dirty="0" smtClean="0"/>
              <a:t>Österreich</a:t>
            </a:r>
          </a:p>
          <a:p>
            <a:pPr lvl="1"/>
            <a:r>
              <a:rPr lang="de-DE" sz="1800" dirty="0" smtClean="0"/>
              <a:t>Oesterreichische Nationalbank</a:t>
            </a:r>
          </a:p>
          <a:p>
            <a:pPr lvl="2"/>
            <a:r>
              <a:rPr lang="de-DE" sz="1800" dirty="0" smtClean="0"/>
              <a:t>www.oenb.at</a:t>
            </a:r>
          </a:p>
          <a:p>
            <a:pPr lvl="1"/>
            <a:r>
              <a:rPr lang="de-DE" sz="1800" dirty="0" smtClean="0"/>
              <a:t>FMA – Österreichische Finanzmarktaufsicht</a:t>
            </a:r>
          </a:p>
          <a:p>
            <a:pPr lvl="2"/>
            <a:r>
              <a:rPr lang="de-DE" sz="1800" dirty="0" smtClean="0"/>
              <a:t>www.fma.gv.at</a:t>
            </a:r>
          </a:p>
          <a:p>
            <a:pPr lvl="1"/>
            <a:r>
              <a:rPr lang="de-DE" sz="1800" dirty="0" smtClean="0"/>
              <a:t>Österreichischer Arbeitskreis für Corporate Governance</a:t>
            </a:r>
          </a:p>
          <a:p>
            <a:pPr lvl="2"/>
            <a:r>
              <a:rPr lang="de-DE" sz="1800" dirty="0" smtClean="0"/>
              <a:t>www.corporate-governance.at</a:t>
            </a:r>
          </a:p>
          <a:p>
            <a:r>
              <a:rPr lang="de-DE" sz="1800" dirty="0" smtClean="0"/>
              <a:t>Deutschland</a:t>
            </a:r>
          </a:p>
          <a:p>
            <a:pPr lvl="1"/>
            <a:r>
              <a:rPr lang="de-DE" sz="1800" dirty="0" smtClean="0"/>
              <a:t>BaFin – Bundesanstalt für Finanzdienstleistungsaufsicht</a:t>
            </a:r>
          </a:p>
          <a:p>
            <a:pPr lvl="2"/>
            <a:r>
              <a:rPr lang="de-DE" sz="1800" dirty="0" smtClean="0"/>
              <a:t>www.bafin.de</a:t>
            </a:r>
          </a:p>
          <a:p>
            <a:r>
              <a:rPr lang="de-DE" sz="1800" dirty="0" smtClean="0"/>
              <a:t>Schweiz</a:t>
            </a:r>
          </a:p>
          <a:p>
            <a:pPr lvl="1"/>
            <a:r>
              <a:rPr lang="de-DE" sz="1800" dirty="0" smtClean="0"/>
              <a:t>FINMA – Eidgenössische Finanzmarktaufsicht</a:t>
            </a:r>
            <a:endParaRPr lang="de-DE" sz="1200" dirty="0" smtClean="0"/>
          </a:p>
          <a:p>
            <a:pPr lvl="2"/>
            <a:r>
              <a:rPr lang="de-DE" sz="1800" dirty="0" smtClean="0"/>
              <a:t>www.finma.ch</a:t>
            </a:r>
          </a:p>
          <a:p>
            <a:pPr lvl="2">
              <a:buNone/>
            </a:pPr>
            <a:endParaRPr lang="de-DE" sz="1800" dirty="0" smtClean="0"/>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Leselinks</a:t>
            </a:r>
            <a:endParaRPr lang="de-DE" dirty="0"/>
          </a:p>
        </p:txBody>
      </p:sp>
      <p:sp>
        <p:nvSpPr>
          <p:cNvPr id="3" name="Inhaltsplatzhalter 2"/>
          <p:cNvSpPr>
            <a:spLocks noGrp="1"/>
          </p:cNvSpPr>
          <p:nvPr>
            <p:ph idx="1"/>
          </p:nvPr>
        </p:nvSpPr>
        <p:spPr/>
        <p:txBody>
          <a:bodyPr/>
          <a:lstStyle/>
          <a:p>
            <a:r>
              <a:rPr lang="de-DE" sz="1800" dirty="0" smtClean="0"/>
              <a:t>EU</a:t>
            </a:r>
          </a:p>
          <a:p>
            <a:pPr lvl="1"/>
            <a:r>
              <a:rPr lang="de-DE" sz="1800" dirty="0" smtClean="0"/>
              <a:t>Der Zugang zum EU-Recht</a:t>
            </a:r>
          </a:p>
          <a:p>
            <a:pPr lvl="2"/>
            <a:r>
              <a:rPr lang="de-DE" sz="1800" dirty="0" smtClean="0"/>
              <a:t>http://eur-lex.europa.eu</a:t>
            </a:r>
          </a:p>
          <a:p>
            <a:pPr lvl="1"/>
            <a:r>
              <a:rPr lang="de-DE" sz="1800" dirty="0" smtClean="0"/>
              <a:t>EZB – Europäische Zentralbank / ECB – European Central Bank</a:t>
            </a:r>
          </a:p>
          <a:p>
            <a:pPr lvl="2"/>
            <a:r>
              <a:rPr lang="de-DE" sz="1800" dirty="0" smtClean="0"/>
              <a:t>www.ecb.int</a:t>
            </a:r>
          </a:p>
          <a:p>
            <a:pPr lvl="1"/>
            <a:r>
              <a:rPr lang="de-DE" sz="1800" dirty="0" smtClean="0"/>
              <a:t>ESMA – European Securities and Markets Authority </a:t>
            </a:r>
            <a:br>
              <a:rPr lang="de-DE" sz="1800" dirty="0" smtClean="0"/>
            </a:br>
            <a:r>
              <a:rPr lang="de-DE" sz="1200" dirty="0" smtClean="0"/>
              <a:t>(ersetzt seit Anfang 2011: CESR – Committee of European Securities Regulators)</a:t>
            </a:r>
          </a:p>
          <a:p>
            <a:pPr lvl="2"/>
            <a:r>
              <a:rPr lang="de-DE" sz="1800" dirty="0" smtClean="0"/>
              <a:t>www.esma.europe.eu</a:t>
            </a:r>
          </a:p>
          <a:p>
            <a:pPr lvl="1"/>
            <a:r>
              <a:rPr lang="de-DE" sz="1800" dirty="0" smtClean="0"/>
              <a:t>EBA – European Banking Authority</a:t>
            </a:r>
            <a:br>
              <a:rPr lang="de-DE" sz="1800" dirty="0" smtClean="0"/>
            </a:br>
            <a:r>
              <a:rPr lang="de-DE" sz="1800" dirty="0" smtClean="0"/>
              <a:t>(</a:t>
            </a:r>
            <a:r>
              <a:rPr lang="de-DE" sz="1200" dirty="0" smtClean="0"/>
              <a:t>ersetzt seit Anfang 2011: CEBS – Committee of European Banking Supervisors)</a:t>
            </a:r>
          </a:p>
          <a:p>
            <a:pPr lvl="2"/>
            <a:r>
              <a:rPr lang="de-DE" sz="1800" dirty="0" smtClean="0"/>
              <a:t>www.eba.europe.eu</a:t>
            </a:r>
            <a:br>
              <a:rPr lang="de-DE" sz="1800" dirty="0" smtClean="0"/>
            </a:br>
            <a:endParaRPr lang="de-DE" sz="1800" dirty="0" smtClean="0"/>
          </a:p>
          <a:p>
            <a:r>
              <a:rPr lang="de-DE" sz="1800" dirty="0" smtClean="0"/>
              <a:t>US</a:t>
            </a:r>
          </a:p>
          <a:p>
            <a:pPr lvl="1"/>
            <a:r>
              <a:rPr lang="de-DE" sz="1800" dirty="0" smtClean="0"/>
              <a:t>US Securities and Exchange Commission</a:t>
            </a:r>
          </a:p>
          <a:p>
            <a:pPr lvl="2"/>
            <a:r>
              <a:rPr lang="de-DE" sz="1800" dirty="0" smtClean="0"/>
              <a:t>www.sec.gov</a:t>
            </a: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Leselinks</a:t>
            </a:r>
            <a:endParaRPr lang="de-DE" dirty="0"/>
          </a:p>
        </p:txBody>
      </p:sp>
      <p:sp>
        <p:nvSpPr>
          <p:cNvPr id="3" name="Inhaltsplatzhalter 2"/>
          <p:cNvSpPr>
            <a:spLocks noGrp="1"/>
          </p:cNvSpPr>
          <p:nvPr>
            <p:ph idx="1"/>
          </p:nvPr>
        </p:nvSpPr>
        <p:spPr/>
        <p:txBody>
          <a:bodyPr/>
          <a:lstStyle/>
          <a:p>
            <a:r>
              <a:rPr lang="de-DE" sz="1800" dirty="0" smtClean="0"/>
              <a:t>International</a:t>
            </a:r>
          </a:p>
          <a:p>
            <a:pPr lvl="1"/>
            <a:r>
              <a:rPr lang="de-DE" sz="1800" dirty="0" smtClean="0"/>
              <a:t>BIS - Bank for International Settlements</a:t>
            </a:r>
          </a:p>
          <a:p>
            <a:pPr lvl="2"/>
            <a:r>
              <a:rPr lang="de-DE" sz="1800" dirty="0" smtClean="0"/>
              <a:t>www.bis.org</a:t>
            </a:r>
          </a:p>
          <a:p>
            <a:pPr lvl="1"/>
            <a:r>
              <a:rPr lang="de-DE" sz="1800" dirty="0" smtClean="0"/>
              <a:t>The Egmont Group of Financial Intelligence Units (FIU)</a:t>
            </a:r>
          </a:p>
          <a:p>
            <a:pPr lvl="2"/>
            <a:r>
              <a:rPr lang="de-DE" sz="1800" dirty="0" smtClean="0"/>
              <a:t>www.egmontgroup.org</a:t>
            </a:r>
          </a:p>
          <a:p>
            <a:pPr lvl="1"/>
            <a:r>
              <a:rPr lang="de-DE" sz="1800" dirty="0" smtClean="0"/>
              <a:t>FATF – Financial Action Task Force</a:t>
            </a:r>
          </a:p>
          <a:p>
            <a:pPr lvl="2"/>
            <a:r>
              <a:rPr lang="de-DE" sz="1800" dirty="0" smtClean="0"/>
              <a:t>www.fatf-gafi.org</a:t>
            </a:r>
          </a:p>
          <a:p>
            <a:pPr lvl="1"/>
            <a:r>
              <a:rPr lang="de-DE" sz="1800" dirty="0" smtClean="0"/>
              <a:t>Institute of Internal Auditors</a:t>
            </a:r>
          </a:p>
          <a:p>
            <a:pPr lvl="2"/>
            <a:r>
              <a:rPr lang="de-DE" sz="1800" dirty="0" smtClean="0"/>
              <a:t>www.theiia.org</a:t>
            </a:r>
          </a:p>
          <a:p>
            <a:pPr lvl="1"/>
            <a:r>
              <a:rPr lang="de-DE" sz="1800" dirty="0" smtClean="0"/>
              <a:t>IOSCO – International Organization of Securities Commissions</a:t>
            </a:r>
          </a:p>
          <a:p>
            <a:pPr lvl="2"/>
            <a:r>
              <a:rPr lang="de-DE" sz="1800" dirty="0" smtClean="0"/>
              <a:t>www.iosco.org</a:t>
            </a:r>
          </a:p>
          <a:p>
            <a:pPr lvl="1"/>
            <a:r>
              <a:rPr lang="de-DE" sz="1800" dirty="0" smtClean="0"/>
              <a:t>The Wolfsberg Group</a:t>
            </a:r>
            <a:br>
              <a:rPr lang="de-DE" sz="1800" dirty="0" smtClean="0"/>
            </a:br>
            <a:r>
              <a:rPr lang="de-DE" sz="1200" dirty="0" smtClean="0"/>
              <a:t>Association of eleven global banks, which aims to develop financial services industry standards, and related products, for Know Your Customer, Anti-Money Laundering and Counter Terrorist Financing policies.</a:t>
            </a:r>
          </a:p>
          <a:p>
            <a:pPr lvl="2"/>
            <a:r>
              <a:rPr lang="de-DE" sz="1800" dirty="0" smtClean="0"/>
              <a:t>www.wolfsberg-principles.com</a:t>
            </a:r>
          </a:p>
          <a:p>
            <a:pPr lvl="1"/>
            <a:r>
              <a:rPr lang="de-DE" sz="1800" dirty="0" smtClean="0"/>
              <a:t>Transparency International – the global coalition against corruption</a:t>
            </a:r>
          </a:p>
          <a:p>
            <a:pPr lvl="2"/>
            <a:r>
              <a:rPr lang="de-DE" sz="1800" dirty="0" smtClean="0"/>
              <a:t>www.transparency.org</a:t>
            </a:r>
          </a:p>
          <a:p>
            <a:pPr lvl="2">
              <a:buNone/>
            </a:pPr>
            <a:endParaRPr lang="de-DE" sz="1800" dirty="0" smtClean="0"/>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Literatur</a:t>
            </a:r>
            <a:endParaRPr lang="de-DE" dirty="0"/>
          </a:p>
        </p:txBody>
      </p:sp>
      <p:sp>
        <p:nvSpPr>
          <p:cNvPr id="3" name="Inhaltsplatzhalter 2"/>
          <p:cNvSpPr>
            <a:spLocks noGrp="1"/>
          </p:cNvSpPr>
          <p:nvPr>
            <p:ph idx="1"/>
          </p:nvPr>
        </p:nvSpPr>
        <p:spPr/>
        <p:txBody>
          <a:bodyPr/>
          <a:lstStyle/>
          <a:p>
            <a:pPr lvl="1"/>
            <a:r>
              <a:rPr lang="de-DE" dirty="0" smtClean="0"/>
              <a:t>Wohlschlägl-Aschberger, Doris: Bankgeschäft und Finanzmarkt – Praxiswissen kompakt. </a:t>
            </a:r>
            <a:br>
              <a:rPr lang="de-DE" dirty="0" smtClean="0"/>
            </a:br>
            <a:r>
              <a:rPr lang="de-DE" dirty="0" smtClean="0"/>
              <a:t>Frankfurt School Verlag 2015.</a:t>
            </a:r>
          </a:p>
          <a:p>
            <a:pPr lvl="1"/>
            <a:r>
              <a:rPr lang="de-DE" dirty="0" smtClean="0"/>
              <a:t>Wohlschlägl-Aschberger, Doris: Praxiswissen Finanzinstrumente. Eine grundlegende Einführung. Frankfurt School Verlag 2013.</a:t>
            </a:r>
          </a:p>
          <a:p>
            <a:pPr lvl="1"/>
            <a:r>
              <a:rPr lang="de-DE" dirty="0" smtClean="0"/>
              <a:t>Wohlschlägl-Aschberger (Hg): Praxiswissen Geldwäsche. </a:t>
            </a:r>
            <a:br>
              <a:rPr lang="de-DE" dirty="0" smtClean="0"/>
            </a:br>
            <a:r>
              <a:rPr lang="de-DE" dirty="0" smtClean="0"/>
              <a:t>Frankfurt School Verlag 2011.</a:t>
            </a:r>
          </a:p>
          <a:p>
            <a:pPr lvl="1"/>
            <a:r>
              <a:rPr lang="de-DE" dirty="0" smtClean="0"/>
              <a:t>Wohlschlägl-Aschberger (Hg): Geldwäsche-Prävention. Praktische Maßnahmen für die Unternehmensorganisation. Manz 2009.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de-DE" dirty="0">
                <a:latin typeface="Arial" pitchFamily="-102" charset="0"/>
                <a:ea typeface="ＭＳ Ｐゴシック" pitchFamily="-102" charset="-128"/>
              </a:rPr>
              <a:t>Konzessionsfrage für das Finanzdienstleistungsgeschäft</a:t>
            </a:r>
          </a:p>
        </p:txBody>
      </p:sp>
      <p:sp>
        <p:nvSpPr>
          <p:cNvPr id="67587" name="Rectangle 3"/>
          <p:cNvSpPr>
            <a:spLocks noGrp="1" noChangeArrowheads="1"/>
          </p:cNvSpPr>
          <p:nvPr>
            <p:ph idx="1"/>
          </p:nvPr>
        </p:nvSpPr>
        <p:spPr/>
        <p:txBody>
          <a:bodyPr/>
          <a:lstStyle/>
          <a:p>
            <a:pPr marL="0" indent="0">
              <a:buFontTx/>
              <a:buNone/>
            </a:pPr>
            <a:endParaRPr lang="de-DE" dirty="0" smtClean="0">
              <a:latin typeface="Arial" pitchFamily="-102" charset="0"/>
              <a:ea typeface="ＭＳ Ｐゴシック" pitchFamily="-102" charset="-128"/>
            </a:endParaRPr>
          </a:p>
          <a:p>
            <a:pPr marL="0" indent="0">
              <a:buFontTx/>
              <a:buNone/>
            </a:pPr>
            <a:r>
              <a:rPr lang="de-DE" dirty="0" smtClean="0">
                <a:latin typeface="Arial" pitchFamily="-102" charset="0"/>
                <a:ea typeface="ＭＳ Ｐゴシック" pitchFamily="-102" charset="-128"/>
              </a:rPr>
              <a:t>online </a:t>
            </a:r>
            <a:r>
              <a:rPr lang="de-DE" dirty="0">
                <a:latin typeface="Arial" pitchFamily="-102" charset="0"/>
                <a:ea typeface="ＭＳ Ｐゴシック" pitchFamily="-102" charset="-128"/>
              </a:rPr>
              <a:t>oder offline</a:t>
            </a:r>
            <a:r>
              <a:rPr lang="de-DE" dirty="0" smtClean="0">
                <a:latin typeface="Arial" pitchFamily="-102" charset="0"/>
                <a:ea typeface="ＭＳ Ｐゴシック" pitchFamily="-102" charset="-128"/>
              </a:rPr>
              <a:t>?</a:t>
            </a:r>
          </a:p>
          <a:p>
            <a:pPr marL="0" indent="0">
              <a:buFontTx/>
              <a:buNone/>
            </a:pPr>
            <a:endParaRPr lang="de-DE" sz="1400" dirty="0" smtClean="0">
              <a:latin typeface="Arial" pitchFamily="-102" charset="0"/>
              <a:ea typeface="ＭＳ Ｐゴシック" pitchFamily="-102" charset="-128"/>
            </a:endParaRPr>
          </a:p>
          <a:p>
            <a:pPr lvl="1"/>
            <a:r>
              <a:rPr lang="de-DE" dirty="0">
                <a:latin typeface="Arial" pitchFamily="-102" charset="0"/>
                <a:cs typeface="Arial" pitchFamily="-102" charset="0"/>
              </a:rPr>
              <a:t>in Österreich</a:t>
            </a:r>
          </a:p>
          <a:p>
            <a:pPr lvl="1"/>
            <a:r>
              <a:rPr lang="de-DE" dirty="0">
                <a:latin typeface="Arial" pitchFamily="-102" charset="0"/>
                <a:cs typeface="Arial" pitchFamily="-102" charset="0"/>
              </a:rPr>
              <a:t>in der EU</a:t>
            </a:r>
          </a:p>
          <a:p>
            <a:pPr lvl="1"/>
            <a:r>
              <a:rPr lang="de-DE" dirty="0">
                <a:latin typeface="Arial" pitchFamily="-102" charset="0"/>
                <a:cs typeface="Arial" pitchFamily="-102" charset="0"/>
              </a:rPr>
              <a:t>im Nicht-EU/EWR-Raum</a:t>
            </a:r>
          </a:p>
          <a:p>
            <a:pPr lvl="1"/>
            <a:r>
              <a:rPr lang="de-DE" dirty="0">
                <a:latin typeface="Arial" pitchFamily="-102" charset="0"/>
                <a:cs typeface="Arial" pitchFamily="-102" charset="0"/>
              </a:rPr>
              <a:t>spezielles Thema: USA</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smtClean="0"/>
              <a:t>Wertpapieraufsichtsgesetz</a:t>
            </a:r>
            <a:endParaRPr lang="de-DE" dirty="0"/>
          </a:p>
        </p:txBody>
      </p:sp>
    </p:spTree>
  </p:cSld>
  <p:clrMapOvr>
    <a:masterClrMapping/>
  </p:clrMapOvr>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ELEMTYPE" val="41"/>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ELEMTYPE" val="41"/>
</p:tagLst>
</file>

<file path=ppt/theme/theme1.xml><?xml version="1.0" encoding="utf-8"?>
<a:theme xmlns:a="http://schemas.openxmlformats.org/drawingml/2006/main" name="Camels">
  <a:themeElements>
    <a:clrScheme name="Titel_BestPracice 5">
      <a:dk1>
        <a:srgbClr val="3A4972"/>
      </a:dk1>
      <a:lt1>
        <a:srgbClr val="FFFFFF"/>
      </a:lt1>
      <a:dk2>
        <a:srgbClr val="3DA8D5"/>
      </a:dk2>
      <a:lt2>
        <a:srgbClr val="2666A6"/>
      </a:lt2>
      <a:accent1>
        <a:srgbClr val="8BCBE6"/>
      </a:accent1>
      <a:accent2>
        <a:srgbClr val="B1DCEE"/>
      </a:accent2>
      <a:accent3>
        <a:srgbClr val="FFFFFF"/>
      </a:accent3>
      <a:accent4>
        <a:srgbClr val="303D60"/>
      </a:accent4>
      <a:accent5>
        <a:srgbClr val="C4E2F0"/>
      </a:accent5>
      <a:accent6>
        <a:srgbClr val="A0C7D8"/>
      </a:accent6>
      <a:hlink>
        <a:srgbClr val="D8EEF7"/>
      </a:hlink>
      <a:folHlink>
        <a:srgbClr val="3A4972"/>
      </a:folHlink>
    </a:clrScheme>
    <a:fontScheme name="Titel_BestPracice">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http://schemas.openxmlformats.org/drawingml/2006/main" xmlns:a14="http://schemas.microsoft.com/office/drawing/2010/main">
              <a:solidFill>
                <a:schemeClr val="bg1"/>
              </a:solidFill>
            </a14:hiddenFill>
          </a:ext>
          <a:ext uri="{91240B29-F687-4f45-9708-019B960494DF}">
            <a14:hiddenLine xmlns="" xmlns:a="http://schemas.openxmlformats.org/drawingml/2006/main" xmlns:a14="http://schemas.microsoft.com/office/drawing/2010/main" w="9525" cap="flat" cmpd="sng" algn="ctr">
              <a:solidFill>
                <a:schemeClr val="folHlink"/>
              </a:solidFill>
              <a:prstDash val="solid"/>
              <a:round/>
              <a:headEnd type="none" w="med" len="med"/>
              <a:tailEnd type="none" w="med" len="med"/>
            </a14:hiddenLine>
          </a:ext>
          <a:ext uri="{AF507438-7753-43e0-B8FC-AC1667EBCBE1}">
            <a14:hiddenEffects xmlns="" xmlns:a="http://schemas.openxmlformats.org/drawingml/2006/main" xmlns:a14="http://schemas.microsoft.com/office/drawing/2010/main">
              <a:effectLst>
                <a:outerShdw blurRad="63500" dist="35921" dir="2700000" algn="ctr" rotWithShape="0">
                  <a:schemeClr val="bg2"/>
                </a:outerShdw>
              </a:effectLst>
            </a14:hiddenEffects>
          </a:ext>
        </a:extLst>
      </a:spPr>
      <a:bodyPr vert="horz" wrap="square" lIns="63500" tIns="0" rIns="6480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20000"/>
          </a:spcAft>
          <a:buClrTx/>
          <a:buSzPct val="90000"/>
          <a:buFontTx/>
          <a:buNone/>
          <a:tabLst/>
          <a:defRPr kumimoji="0" lang="en-GB" sz="2400" b="0" i="0" u="none" strike="noStrike" cap="none" normalizeH="0" baseline="0">
            <a:ln>
              <a:noFill/>
            </a:ln>
            <a:solidFill>
              <a:srgbClr val="000000"/>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http://schemas.openxmlformats.org/drawingml/2006/main" xmlns:a14="http://schemas.microsoft.com/office/drawing/2010/main">
              <a:solidFill>
                <a:schemeClr val="bg1"/>
              </a:solidFill>
            </a14:hiddenFill>
          </a:ext>
          <a:ext uri="{91240B29-F687-4f45-9708-019B960494DF}">
            <a14:hiddenLine xmlns="" xmlns:a="http://schemas.openxmlformats.org/drawingml/2006/main" xmlns:a14="http://schemas.microsoft.com/office/drawing/2010/main" w="9525" cap="flat" cmpd="sng" algn="ctr">
              <a:solidFill>
                <a:schemeClr val="folHlink"/>
              </a:solidFill>
              <a:prstDash val="solid"/>
              <a:round/>
              <a:headEnd type="none" w="med" len="med"/>
              <a:tailEnd type="none" w="med" len="med"/>
            </a14:hiddenLine>
          </a:ext>
          <a:ext uri="{AF507438-7753-43e0-B8FC-AC1667EBCBE1}">
            <a14:hiddenEffects xmlns="" xmlns:a="http://schemas.openxmlformats.org/drawingml/2006/main" xmlns:a14="http://schemas.microsoft.com/office/drawing/2010/main">
              <a:effectLst>
                <a:outerShdw blurRad="63500" dist="35921" dir="2700000" algn="ctr" rotWithShape="0">
                  <a:schemeClr val="bg2"/>
                </a:outerShdw>
              </a:effectLst>
            </a14:hiddenEffects>
          </a:ext>
        </a:extLst>
      </a:spPr>
      <a:bodyPr vert="horz" wrap="square" lIns="63500" tIns="0" rIns="6480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20000"/>
          </a:spcAft>
          <a:buClrTx/>
          <a:buSzPct val="90000"/>
          <a:buFontTx/>
          <a:buNone/>
          <a:tabLst/>
          <a:defRPr kumimoji="0" lang="en-GB" sz="2400" b="0" i="0" u="none" strike="noStrike" cap="none" normalizeH="0" baseline="0">
            <a:ln>
              <a:noFill/>
            </a:ln>
            <a:solidFill>
              <a:srgbClr val="000000"/>
            </a:solidFill>
            <a:effectLst/>
            <a:latin typeface="Arial" charset="0"/>
            <a:ea typeface="ＭＳ Ｐゴシック" charset="0"/>
            <a:cs typeface="Arial" charset="0"/>
          </a:defRPr>
        </a:defPPr>
      </a:lstStyle>
    </a:lnDef>
  </a:objectDefaults>
  <a:extraClrSchemeLst>
    <a:extraClrScheme>
      <a:clrScheme name="Titel_BestPracice 1">
        <a:dk1>
          <a:srgbClr val="7B0A14"/>
        </a:dk1>
        <a:lt1>
          <a:srgbClr val="FFFFFF"/>
        </a:lt1>
        <a:dk2>
          <a:srgbClr val="FB3D32"/>
        </a:dk2>
        <a:lt2>
          <a:srgbClr val="BF0509"/>
        </a:lt2>
        <a:accent1>
          <a:srgbClr val="FD8B84"/>
        </a:accent1>
        <a:accent2>
          <a:srgbClr val="FDB1AD"/>
        </a:accent2>
        <a:accent3>
          <a:srgbClr val="FFFFFF"/>
        </a:accent3>
        <a:accent4>
          <a:srgbClr val="68070F"/>
        </a:accent4>
        <a:accent5>
          <a:srgbClr val="FEC4C2"/>
        </a:accent5>
        <a:accent6>
          <a:srgbClr val="E5A09C"/>
        </a:accent6>
        <a:hlink>
          <a:srgbClr val="FED8D6"/>
        </a:hlink>
        <a:folHlink>
          <a:srgbClr val="7B0A14"/>
        </a:folHlink>
      </a:clrScheme>
      <a:clrMap bg1="lt1" tx1="dk1" bg2="lt2" tx2="dk2" accent1="accent1" accent2="accent2" accent3="accent3" accent4="accent4" accent5="accent5" accent6="accent6" hlink="hlink" folHlink="folHlink"/>
    </a:extraClrScheme>
    <a:extraClrScheme>
      <a:clrScheme name="Titel_BestPracice 2">
        <a:dk1>
          <a:srgbClr val="FED8D6"/>
        </a:dk1>
        <a:lt1>
          <a:srgbClr val="FFFFFF"/>
        </a:lt1>
        <a:dk2>
          <a:srgbClr val="7B0A14"/>
        </a:dk2>
        <a:lt2>
          <a:srgbClr val="FDB1AD"/>
        </a:lt2>
        <a:accent1>
          <a:srgbClr val="FD8B84"/>
        </a:accent1>
        <a:accent2>
          <a:srgbClr val="FB3D32"/>
        </a:accent2>
        <a:accent3>
          <a:srgbClr val="BFAAAA"/>
        </a:accent3>
        <a:accent4>
          <a:srgbClr val="DADADA"/>
        </a:accent4>
        <a:accent5>
          <a:srgbClr val="FEC4C2"/>
        </a:accent5>
        <a:accent6>
          <a:srgbClr val="E3362C"/>
        </a:accent6>
        <a:hlink>
          <a:srgbClr val="BF0509"/>
        </a:hlink>
        <a:folHlink>
          <a:srgbClr val="FFFFFF"/>
        </a:folHlink>
      </a:clrScheme>
      <a:clrMap bg1="dk2" tx1="lt1" bg2="dk1" tx2="lt2" accent1="accent1" accent2="accent2" accent3="accent3" accent4="accent4" accent5="accent5" accent6="accent6" hlink="hlink" folHlink="folHlink"/>
    </a:extraClrScheme>
    <a:extraClrScheme>
      <a:clrScheme name="Titel_BestPracice 3">
        <a:dk1>
          <a:srgbClr val="1B1112"/>
        </a:dk1>
        <a:lt1>
          <a:srgbClr val="FFFFFF"/>
        </a:lt1>
        <a:dk2>
          <a:srgbClr val="AA9F98"/>
        </a:dk2>
        <a:lt2>
          <a:srgbClr val="564242"/>
        </a:lt2>
        <a:accent1>
          <a:srgbClr val="CCC5C1"/>
        </a:accent1>
        <a:accent2>
          <a:srgbClr val="DDD9D6"/>
        </a:accent2>
        <a:accent3>
          <a:srgbClr val="FFFFFF"/>
        </a:accent3>
        <a:accent4>
          <a:srgbClr val="150D0E"/>
        </a:accent4>
        <a:accent5>
          <a:srgbClr val="E2DFDD"/>
        </a:accent5>
        <a:accent6>
          <a:srgbClr val="C8C4C2"/>
        </a:accent6>
        <a:hlink>
          <a:srgbClr val="EEECEA"/>
        </a:hlink>
        <a:folHlink>
          <a:srgbClr val="1B1112"/>
        </a:folHlink>
      </a:clrScheme>
      <a:clrMap bg1="lt1" tx1="dk1" bg2="lt2" tx2="dk2" accent1="accent1" accent2="accent2" accent3="accent3" accent4="accent4" accent5="accent5" accent6="accent6" hlink="hlink" folHlink="folHlink"/>
    </a:extraClrScheme>
    <a:extraClrScheme>
      <a:clrScheme name="Titel_BestPracice 4">
        <a:dk1>
          <a:srgbClr val="EEECEA"/>
        </a:dk1>
        <a:lt1>
          <a:srgbClr val="FFFFFF"/>
        </a:lt1>
        <a:dk2>
          <a:srgbClr val="1B1112"/>
        </a:dk2>
        <a:lt2>
          <a:srgbClr val="DDD9D6"/>
        </a:lt2>
        <a:accent1>
          <a:srgbClr val="CCC5C1"/>
        </a:accent1>
        <a:accent2>
          <a:srgbClr val="AA9F98"/>
        </a:accent2>
        <a:accent3>
          <a:srgbClr val="ABAAAA"/>
        </a:accent3>
        <a:accent4>
          <a:srgbClr val="DADADA"/>
        </a:accent4>
        <a:accent5>
          <a:srgbClr val="E2DFDD"/>
        </a:accent5>
        <a:accent6>
          <a:srgbClr val="9A9089"/>
        </a:accent6>
        <a:hlink>
          <a:srgbClr val="564242"/>
        </a:hlink>
        <a:folHlink>
          <a:srgbClr val="FFFFFF"/>
        </a:folHlink>
      </a:clrScheme>
      <a:clrMap bg1="dk2" tx1="lt1" bg2="dk1" tx2="lt2" accent1="accent1" accent2="accent2" accent3="accent3" accent4="accent4" accent5="accent5" accent6="accent6" hlink="hlink" folHlink="folHlink"/>
    </a:extraClrScheme>
    <a:extraClrScheme>
      <a:clrScheme name="Titel_BestPracice 5">
        <a:dk1>
          <a:srgbClr val="3A4972"/>
        </a:dk1>
        <a:lt1>
          <a:srgbClr val="FFFFFF"/>
        </a:lt1>
        <a:dk2>
          <a:srgbClr val="3DA8D5"/>
        </a:dk2>
        <a:lt2>
          <a:srgbClr val="2666A6"/>
        </a:lt2>
        <a:accent1>
          <a:srgbClr val="8BCBE6"/>
        </a:accent1>
        <a:accent2>
          <a:srgbClr val="B1DCEE"/>
        </a:accent2>
        <a:accent3>
          <a:srgbClr val="FFFFFF"/>
        </a:accent3>
        <a:accent4>
          <a:srgbClr val="303D60"/>
        </a:accent4>
        <a:accent5>
          <a:srgbClr val="C4E2F0"/>
        </a:accent5>
        <a:accent6>
          <a:srgbClr val="A0C7D8"/>
        </a:accent6>
        <a:hlink>
          <a:srgbClr val="D8EEF7"/>
        </a:hlink>
        <a:folHlink>
          <a:srgbClr val="3A4972"/>
        </a:folHlink>
      </a:clrScheme>
      <a:clrMap bg1="lt1" tx1="dk1" bg2="lt2" tx2="dk2" accent1="accent1" accent2="accent2" accent3="accent3" accent4="accent4" accent5="accent5" accent6="accent6" hlink="hlink" folHlink="folHlink"/>
    </a:extraClrScheme>
    <a:extraClrScheme>
      <a:clrScheme name="Titel_BestPracice 6">
        <a:dk1>
          <a:srgbClr val="D8EEF7"/>
        </a:dk1>
        <a:lt1>
          <a:srgbClr val="FFFFFF"/>
        </a:lt1>
        <a:dk2>
          <a:srgbClr val="3A4972"/>
        </a:dk2>
        <a:lt2>
          <a:srgbClr val="B1DCEE"/>
        </a:lt2>
        <a:accent1>
          <a:srgbClr val="8BCBE6"/>
        </a:accent1>
        <a:accent2>
          <a:srgbClr val="3DA8D5"/>
        </a:accent2>
        <a:accent3>
          <a:srgbClr val="AEB1BC"/>
        </a:accent3>
        <a:accent4>
          <a:srgbClr val="DADADA"/>
        </a:accent4>
        <a:accent5>
          <a:srgbClr val="C4E2F0"/>
        </a:accent5>
        <a:accent6>
          <a:srgbClr val="3698C1"/>
        </a:accent6>
        <a:hlink>
          <a:srgbClr val="2666A6"/>
        </a:hlink>
        <a:folHlink>
          <a:srgbClr val="FFFFFF"/>
        </a:folHlink>
      </a:clrScheme>
      <a:clrMap bg1="dk2" tx1="lt1" bg2="dk1" tx2="lt2" accent1="accent1" accent2="accent2" accent3="accent3" accent4="accent4" accent5="accent5" accent6="accent6" hlink="hlink" folHlink="folHlink"/>
    </a:extraClrScheme>
    <a:extraClrScheme>
      <a:clrScheme name="Titel_BestPracice 7">
        <a:dk1>
          <a:srgbClr val="633A11"/>
        </a:dk1>
        <a:lt1>
          <a:srgbClr val="FFFFFF"/>
        </a:lt1>
        <a:dk2>
          <a:srgbClr val="C3A26C"/>
        </a:dk2>
        <a:lt2>
          <a:srgbClr val="8C5110"/>
        </a:lt2>
        <a:accent1>
          <a:srgbClr val="D5BD97"/>
        </a:accent1>
        <a:accent2>
          <a:srgbClr val="E7DAC4"/>
        </a:accent2>
        <a:accent3>
          <a:srgbClr val="FFFFFF"/>
        </a:accent3>
        <a:accent4>
          <a:srgbClr val="53300D"/>
        </a:accent4>
        <a:accent5>
          <a:srgbClr val="E7DBC9"/>
        </a:accent5>
        <a:accent6>
          <a:srgbClr val="D1C5B1"/>
        </a:accent6>
        <a:hlink>
          <a:srgbClr val="F3ECE2"/>
        </a:hlink>
        <a:folHlink>
          <a:srgbClr val="633A11"/>
        </a:folHlink>
      </a:clrScheme>
      <a:clrMap bg1="lt1" tx1="dk1" bg2="lt2" tx2="dk2" accent1="accent1" accent2="accent2" accent3="accent3" accent4="accent4" accent5="accent5" accent6="accent6" hlink="hlink" folHlink="folHlink"/>
    </a:extraClrScheme>
    <a:extraClrScheme>
      <a:clrScheme name="Titel_BestPracice 8">
        <a:dk1>
          <a:srgbClr val="F3ECE2"/>
        </a:dk1>
        <a:lt1>
          <a:srgbClr val="FFFFFF"/>
        </a:lt1>
        <a:dk2>
          <a:srgbClr val="633A11"/>
        </a:dk2>
        <a:lt2>
          <a:srgbClr val="E7DAC4"/>
        </a:lt2>
        <a:accent1>
          <a:srgbClr val="D5BD97"/>
        </a:accent1>
        <a:accent2>
          <a:srgbClr val="C3A26C"/>
        </a:accent2>
        <a:accent3>
          <a:srgbClr val="B7AEAA"/>
        </a:accent3>
        <a:accent4>
          <a:srgbClr val="DADADA"/>
        </a:accent4>
        <a:accent5>
          <a:srgbClr val="E7DBC9"/>
        </a:accent5>
        <a:accent6>
          <a:srgbClr val="B09261"/>
        </a:accent6>
        <a:hlink>
          <a:srgbClr val="8C5110"/>
        </a:hlink>
        <a:folHlink>
          <a:srgbClr val="FFFFFF"/>
        </a:folHlink>
      </a:clrScheme>
      <a:clrMap bg1="dk2" tx1="lt1" bg2="dk1" tx2="lt2" accent1="accent1" accent2="accent2" accent3="accent3" accent4="accent4" accent5="accent5" accent6="accent6" hlink="hlink" folHlink="folHlink"/>
    </a:extraClrScheme>
    <a:extraClrScheme>
      <a:clrScheme name="Titel_BestPracice 9">
        <a:dk1>
          <a:srgbClr val="707014"/>
        </a:dk1>
        <a:lt1>
          <a:srgbClr val="FFFFFF"/>
        </a:lt1>
        <a:dk2>
          <a:srgbClr val="AFCC0D"/>
        </a:dk2>
        <a:lt2>
          <a:srgbClr val="8D9C00"/>
        </a:lt2>
        <a:accent1>
          <a:srgbClr val="CFE06E"/>
        </a:accent1>
        <a:accent2>
          <a:srgbClr val="DFEB9E"/>
        </a:accent2>
        <a:accent3>
          <a:srgbClr val="FFFFFF"/>
        </a:accent3>
        <a:accent4>
          <a:srgbClr val="5F5F0F"/>
        </a:accent4>
        <a:accent5>
          <a:srgbClr val="E4EDBA"/>
        </a:accent5>
        <a:accent6>
          <a:srgbClr val="CAD58F"/>
        </a:accent6>
        <a:hlink>
          <a:srgbClr val="EFF5CF"/>
        </a:hlink>
        <a:folHlink>
          <a:srgbClr val="707014"/>
        </a:folHlink>
      </a:clrScheme>
      <a:clrMap bg1="lt1" tx1="dk1" bg2="lt2" tx2="dk2" accent1="accent1" accent2="accent2" accent3="accent3" accent4="accent4" accent5="accent5" accent6="accent6" hlink="hlink" folHlink="folHlink"/>
    </a:extraClrScheme>
    <a:extraClrScheme>
      <a:clrScheme name="Titel_BestPracice 10">
        <a:dk1>
          <a:srgbClr val="EFF5CF"/>
        </a:dk1>
        <a:lt1>
          <a:srgbClr val="FFFFFF"/>
        </a:lt1>
        <a:dk2>
          <a:srgbClr val="707014"/>
        </a:dk2>
        <a:lt2>
          <a:srgbClr val="DFEB9E"/>
        </a:lt2>
        <a:accent1>
          <a:srgbClr val="CFE06E"/>
        </a:accent1>
        <a:accent2>
          <a:srgbClr val="AFCC0D"/>
        </a:accent2>
        <a:accent3>
          <a:srgbClr val="BBBBAA"/>
        </a:accent3>
        <a:accent4>
          <a:srgbClr val="DADADA"/>
        </a:accent4>
        <a:accent5>
          <a:srgbClr val="E4EDBA"/>
        </a:accent5>
        <a:accent6>
          <a:srgbClr val="9EB90B"/>
        </a:accent6>
        <a:hlink>
          <a:srgbClr val="8D9C00"/>
        </a:hlink>
        <a:folHlink>
          <a:srgbClr val="FFFFFF"/>
        </a:folHlink>
      </a:clrScheme>
      <a:clrMap bg1="dk2" tx1="lt1" bg2="dk1" tx2="lt2" accent1="accent1" accent2="accent2" accent3="accent3" accent4="accent4" accent5="accent5" accent6="accent6" hlink="hlink" folHlink="folHlink"/>
    </a:extraClrScheme>
    <a:extraClrScheme>
      <a:clrScheme name="Titel_BestPracice 11">
        <a:dk1>
          <a:srgbClr val="9E540A"/>
        </a:dk1>
        <a:lt1>
          <a:srgbClr val="FFFFFF"/>
        </a:lt1>
        <a:dk2>
          <a:srgbClr val="FE7200"/>
        </a:dk2>
        <a:lt2>
          <a:srgbClr val="D4510A"/>
        </a:lt2>
        <a:accent1>
          <a:srgbClr val="FEAA66"/>
        </a:accent1>
        <a:accent2>
          <a:srgbClr val="FFC799"/>
        </a:accent2>
        <a:accent3>
          <a:srgbClr val="FFFFFF"/>
        </a:accent3>
        <a:accent4>
          <a:srgbClr val="864607"/>
        </a:accent4>
        <a:accent5>
          <a:srgbClr val="FED2B8"/>
        </a:accent5>
        <a:accent6>
          <a:srgbClr val="E7B48A"/>
        </a:accent6>
        <a:hlink>
          <a:srgbClr val="FFE3CC"/>
        </a:hlink>
        <a:folHlink>
          <a:srgbClr val="9E540A"/>
        </a:folHlink>
      </a:clrScheme>
      <a:clrMap bg1="lt1" tx1="dk1" bg2="lt2" tx2="dk2" accent1="accent1" accent2="accent2" accent3="accent3" accent4="accent4" accent5="accent5" accent6="accent6" hlink="hlink" folHlink="folHlink"/>
    </a:extraClrScheme>
    <a:extraClrScheme>
      <a:clrScheme name="Titel_BestPracice 12">
        <a:dk1>
          <a:srgbClr val="FFE3CC"/>
        </a:dk1>
        <a:lt1>
          <a:srgbClr val="FFFFFF"/>
        </a:lt1>
        <a:dk2>
          <a:srgbClr val="9E540A"/>
        </a:dk2>
        <a:lt2>
          <a:srgbClr val="FFC799"/>
        </a:lt2>
        <a:accent1>
          <a:srgbClr val="FEAA66"/>
        </a:accent1>
        <a:accent2>
          <a:srgbClr val="FE7200"/>
        </a:accent2>
        <a:accent3>
          <a:srgbClr val="CCB3AA"/>
        </a:accent3>
        <a:accent4>
          <a:srgbClr val="DADADA"/>
        </a:accent4>
        <a:accent5>
          <a:srgbClr val="FED2B8"/>
        </a:accent5>
        <a:accent6>
          <a:srgbClr val="E66700"/>
        </a:accent6>
        <a:hlink>
          <a:srgbClr val="D4510A"/>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Billie:Users:Billie:Documents:Heike_Billie_Office:Wohlschlaegl:***dwa_aktuelles:FHGraz_10_11_05-06_RechtBankBörse:FHGraz_Entwurfsvorlagen:Anlagen.pot</Template>
  <TotalTime>0</TotalTime>
  <Words>3326</Words>
  <Application>Microsoft Macintosh PowerPoint</Application>
  <PresentationFormat>Bildschirmpräsentation (4:3)</PresentationFormat>
  <Paragraphs>562</Paragraphs>
  <Slides>77</Slides>
  <Notes>8</Notes>
  <HiddenSlides>0</HiddenSlides>
  <MMClips>0</MMClips>
  <ScaleCrop>false</ScaleCrop>
  <HeadingPairs>
    <vt:vector size="4" baseType="variant">
      <vt:variant>
        <vt:lpstr>Entwurfsvorlage</vt:lpstr>
      </vt:variant>
      <vt:variant>
        <vt:i4>1</vt:i4>
      </vt:variant>
      <vt:variant>
        <vt:lpstr>Folientitel</vt:lpstr>
      </vt:variant>
      <vt:variant>
        <vt:i4>77</vt:i4>
      </vt:variant>
    </vt:vector>
  </HeadingPairs>
  <TitlesOfParts>
    <vt:vector size="78" baseType="lpstr">
      <vt:lpstr>Camels</vt:lpstr>
      <vt:lpstr>Elektronischer Wertpapierhandel und Bankgeschäfte</vt:lpstr>
      <vt:lpstr>Folie 2</vt:lpstr>
      <vt:lpstr>Begriffe und Termini</vt:lpstr>
      <vt:lpstr>New Economy im World Wide Web</vt:lpstr>
      <vt:lpstr>Bill Gates:  „Banking ist notwendig, Banken sind es nicht”</vt:lpstr>
      <vt:lpstr>Begriffsverwirrungen</vt:lpstr>
      <vt:lpstr>Rechtliche Themen  und  kritische Aspekte</vt:lpstr>
      <vt:lpstr>Konzessionsfrage für das Finanzdienstleistungsgeschäft</vt:lpstr>
      <vt:lpstr>Wertpapieraufsichtsgesetz</vt:lpstr>
      <vt:lpstr>Wertpapieraufsichtsgesetz (WAG 1997)</vt:lpstr>
      <vt:lpstr>WAG 1997 und WAG 2007</vt:lpstr>
      <vt:lpstr>Wertpapieraufsichtsgesetz 2007 (WAG 2007)  </vt:lpstr>
      <vt:lpstr>Wertpapieraufsichtsgesetz 2007 (WAG 2007) </vt:lpstr>
      <vt:lpstr>Bankwesengesetz</vt:lpstr>
      <vt:lpstr>Bankwesengesetz (BWG)</vt:lpstr>
      <vt:lpstr>Bankwesengesetz (BWG) – Basel II: Eckpunkte</vt:lpstr>
      <vt:lpstr>Bankwesengesetz (BWG) – Basel II: Eckpunkte</vt:lpstr>
      <vt:lpstr>EU-Recht im Bankensektor:  Aktuelle Entwicklungen</vt:lpstr>
      <vt:lpstr>Aktuelle Entwicklungen</vt:lpstr>
      <vt:lpstr>Aktuelle Entwicklungen: MiFID II</vt:lpstr>
      <vt:lpstr>MiFID II</vt:lpstr>
      <vt:lpstr>MiFID II</vt:lpstr>
      <vt:lpstr>Was sind die Highlights?  </vt:lpstr>
      <vt:lpstr>Zur Diskussion</vt:lpstr>
      <vt:lpstr>Aktuelle Entwicklungen: Basel III</vt:lpstr>
      <vt:lpstr>Basel III</vt:lpstr>
      <vt:lpstr>Basel III</vt:lpstr>
      <vt:lpstr>Stand der verschiedenen Komponenten von Basel III und Umsetzung</vt:lpstr>
      <vt:lpstr>Warum Basel III?</vt:lpstr>
      <vt:lpstr>Basel IV</vt:lpstr>
      <vt:lpstr>Aktuelle Entwicklungen: Finanzmarktaufsicht</vt:lpstr>
      <vt:lpstr>Finanzmarktaufsicht</vt:lpstr>
      <vt:lpstr>Finanzmarktaufsicht: Single Supervisory Mechanism für die EU</vt:lpstr>
      <vt:lpstr>Aufsichtsrecht</vt:lpstr>
      <vt:lpstr>Aufsichtsrecht</vt:lpstr>
      <vt:lpstr>Aufsichtsrecht</vt:lpstr>
      <vt:lpstr>Deregulierung &amp; Liberalisierung </vt:lpstr>
      <vt:lpstr>Deregulierung &amp; Liberalisierung </vt:lpstr>
      <vt:lpstr>Deregulierung &amp; Liberalisierung </vt:lpstr>
      <vt:lpstr>Deregulierung &amp; Liberalisierung </vt:lpstr>
      <vt:lpstr>Finanzmarktaufsicht: European Banking Authority (EBA)</vt:lpstr>
      <vt:lpstr>Zielsetzung</vt:lpstr>
      <vt:lpstr>Finanzmarktaufsicht: European Securities and Markets Authority (ESMA) </vt:lpstr>
      <vt:lpstr>Zielsetzung:  </vt:lpstr>
      <vt:lpstr>Fernabsatzrichtlinie &amp;  Highlights</vt:lpstr>
      <vt:lpstr>Fernabsatzrichtlinie für Finanzdienstleister</vt:lpstr>
      <vt:lpstr>Fernabsatzrichtlinie für Finanzdienstleister</vt:lpstr>
      <vt:lpstr>Fernabsatzrichtlinie für Finanzdienstleister</vt:lpstr>
      <vt:lpstr>Highlights für den Finanzsektor</vt:lpstr>
      <vt:lpstr>Exkurse</vt:lpstr>
      <vt:lpstr>Corporate Governance</vt:lpstr>
      <vt:lpstr>Corporate Governance</vt:lpstr>
      <vt:lpstr>Compliance</vt:lpstr>
      <vt:lpstr>Compliance</vt:lpstr>
      <vt:lpstr>Compliance Eckpfeiler</vt:lpstr>
      <vt:lpstr>Risiko – ein Begriff mit vielen Facetten</vt:lpstr>
      <vt:lpstr>Wesentliche extern bedingte operationelle Risiken</vt:lpstr>
      <vt:lpstr>Management operationeller Risiken </vt:lpstr>
      <vt:lpstr>Risikomanagement und Revision</vt:lpstr>
      <vt:lpstr>Spezielle Themen aus dem WAG 2007</vt:lpstr>
      <vt:lpstr>Themen und Schwerpunkte nach MiFID II</vt:lpstr>
      <vt:lpstr>„Spamming“ – Direktverbote im Finanzdienstleistungsbereich</vt:lpstr>
      <vt:lpstr>Gesetzestexte</vt:lpstr>
      <vt:lpstr>Direktwerbung</vt:lpstr>
      <vt:lpstr>Verboten oder erlaubt?</vt:lpstr>
      <vt:lpstr>„Spamming”</vt:lpstr>
      <vt:lpstr>Stammfassung BörseG 1989 (BGBL 555/1989)</vt:lpstr>
      <vt:lpstr>Neuerungen im BörseG</vt:lpstr>
      <vt:lpstr>Börsen im Zeitalter des Internet</vt:lpstr>
      <vt:lpstr>Finanzportal</vt:lpstr>
      <vt:lpstr>Die PC-Filiale und das Bankgeschäft</vt:lpstr>
      <vt:lpstr>New Economy vs Old Economy</vt:lpstr>
      <vt:lpstr>Folie 73</vt:lpstr>
      <vt:lpstr>Leselinks</vt:lpstr>
      <vt:lpstr>Leselinks</vt:lpstr>
      <vt:lpstr>Leselinks</vt:lpstr>
      <vt:lpstr>Literatur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max imilian</dc:creator>
  <cp:lastModifiedBy>Gromit</cp:lastModifiedBy>
  <cp:revision>696</cp:revision>
  <cp:lastPrinted>2013-11-25T20:17:14Z</cp:lastPrinted>
  <dcterms:created xsi:type="dcterms:W3CDTF">2016-11-05T20:39:13Z</dcterms:created>
  <dcterms:modified xsi:type="dcterms:W3CDTF">2016-11-05T20:40:22Z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-1104875851</vt:i4>
  </property>
  <property fmtid="{D5CDD505-2E9C-101B-9397-08002B2CF9AE}" pid="3" name="_EmailSubject">
    <vt:lpwstr>Meine LV am 17 u 18.10</vt:lpwstr>
  </property>
  <property fmtid="{D5CDD505-2E9C-101B-9397-08002B2CF9AE}" pid="4" name="_AuthorEmail">
    <vt:lpwstr>katrin.ressnik@gmx.at</vt:lpwstr>
  </property>
  <property fmtid="{D5CDD505-2E9C-101B-9397-08002B2CF9AE}" pid="5" name="_AuthorEmailDisplayName">
    <vt:lpwstr>Katrin Ressnik</vt:lpwstr>
  </property>
</Properties>
</file>