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4"/>
  </p:notesMasterIdLst>
  <p:handoutMasterIdLst>
    <p:handoutMasterId r:id="rId55"/>
  </p:handoutMasterIdLst>
  <p:sldIdLst>
    <p:sldId id="316" r:id="rId2"/>
    <p:sldId id="282" r:id="rId3"/>
    <p:sldId id="370" r:id="rId4"/>
    <p:sldId id="318" r:id="rId5"/>
    <p:sldId id="320" r:id="rId6"/>
    <p:sldId id="351" r:id="rId7"/>
    <p:sldId id="356" r:id="rId8"/>
    <p:sldId id="358" r:id="rId9"/>
    <p:sldId id="360" r:id="rId10"/>
    <p:sldId id="365" r:id="rId11"/>
    <p:sldId id="367" r:id="rId12"/>
    <p:sldId id="369" r:id="rId13"/>
    <p:sldId id="423" r:id="rId14"/>
    <p:sldId id="361" r:id="rId15"/>
    <p:sldId id="363" r:id="rId16"/>
    <p:sldId id="385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3" r:id="rId25"/>
    <p:sldId id="470" r:id="rId26"/>
    <p:sldId id="492" r:id="rId27"/>
    <p:sldId id="494" r:id="rId28"/>
    <p:sldId id="406" r:id="rId29"/>
    <p:sldId id="407" r:id="rId30"/>
    <p:sldId id="408" r:id="rId31"/>
    <p:sldId id="495" r:id="rId32"/>
    <p:sldId id="476" r:id="rId33"/>
    <p:sldId id="477" r:id="rId34"/>
    <p:sldId id="478" r:id="rId35"/>
    <p:sldId id="479" r:id="rId36"/>
    <p:sldId id="496" r:id="rId37"/>
    <p:sldId id="497" r:id="rId38"/>
    <p:sldId id="482" r:id="rId39"/>
    <p:sldId id="260" r:id="rId40"/>
    <p:sldId id="259" r:id="rId41"/>
    <p:sldId id="308" r:id="rId42"/>
    <p:sldId id="315" r:id="rId43"/>
    <p:sldId id="261" r:id="rId44"/>
    <p:sldId id="262" r:id="rId45"/>
    <p:sldId id="399" r:id="rId46"/>
    <p:sldId id="400" r:id="rId47"/>
    <p:sldId id="350" r:id="rId48"/>
    <p:sldId id="401" r:id="rId49"/>
    <p:sldId id="483" r:id="rId50"/>
    <p:sldId id="484" r:id="rId51"/>
    <p:sldId id="418" r:id="rId52"/>
    <p:sldId id="425" r:id="rId53"/>
  </p:sldIdLst>
  <p:sldSz cx="9144000" cy="6858000" type="screen4x3"/>
  <p:notesSz cx="6797675" cy="9928225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4779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89557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4341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791199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38980" algn="l" defTabSz="895574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686788" algn="l" defTabSz="895574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134589" algn="l" defTabSz="895574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582365" algn="l" defTabSz="895574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-GovG" id="{1D050BAD-F131-41E8-A86E-58BBE4A1E3C6}">
          <p14:sldIdLst>
            <p14:sldId id="316"/>
            <p14:sldId id="282"/>
            <p14:sldId id="370"/>
            <p14:sldId id="318"/>
            <p14:sldId id="320"/>
            <p14:sldId id="351"/>
            <p14:sldId id="356"/>
            <p14:sldId id="358"/>
            <p14:sldId id="360"/>
            <p14:sldId id="365"/>
            <p14:sldId id="367"/>
            <p14:sldId id="369"/>
            <p14:sldId id="423"/>
            <p14:sldId id="361"/>
            <p14:sldId id="363"/>
            <p14:sldId id="385"/>
          </p14:sldIdLst>
        </p14:section>
        <p14:section name="Stammzahlenregisterbehörde" id="{CF733B4C-F370-4FC0-B525-60A772FEADE3}">
          <p14:sldIdLst>
            <p14:sldId id="485"/>
            <p14:sldId id="486"/>
            <p14:sldId id="487"/>
            <p14:sldId id="488"/>
            <p14:sldId id="489"/>
            <p14:sldId id="490"/>
            <p14:sldId id="491"/>
            <p14:sldId id="493"/>
            <p14:sldId id="470"/>
            <p14:sldId id="492"/>
            <p14:sldId id="494"/>
            <p14:sldId id="406"/>
            <p14:sldId id="407"/>
            <p14:sldId id="408"/>
            <p14:sldId id="495"/>
            <p14:sldId id="476"/>
            <p14:sldId id="477"/>
            <p14:sldId id="478"/>
            <p14:sldId id="479"/>
            <p14:sldId id="496"/>
            <p14:sldId id="497"/>
            <p14:sldId id="482"/>
            <p14:sldId id="260"/>
            <p14:sldId id="259"/>
            <p14:sldId id="308"/>
            <p14:sldId id="315"/>
            <p14:sldId id="261"/>
            <p14:sldId id="262"/>
            <p14:sldId id="399"/>
            <p14:sldId id="400"/>
            <p14:sldId id="350"/>
            <p14:sldId id="401"/>
            <p14:sldId id="483"/>
            <p14:sldId id="484"/>
            <p14:sldId id="418"/>
            <p14:sldId id="4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3300"/>
    <a:srgbClr val="FFFF00"/>
    <a:srgbClr val="040000"/>
    <a:srgbClr val="99CCFF"/>
    <a:srgbClr val="CCECFF"/>
    <a:srgbClr val="6699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5368" autoAdjust="0"/>
  </p:normalViewPr>
  <p:slideViewPr>
    <p:cSldViewPr>
      <p:cViewPr>
        <p:scale>
          <a:sx n="75" d="100"/>
          <a:sy n="75" d="100"/>
        </p:scale>
        <p:origin x="-1950" y="-798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13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83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83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83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D0FC5C-FC7B-495B-B245-C66B724E3A7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74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493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066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066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9919FD-FD5E-4E54-B514-DB6B92EAEAF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503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477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8955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434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79119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38980" algn="l" defTabSz="8955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86788" algn="l" defTabSz="8955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34589" algn="l" defTabSz="8955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82365" algn="l" defTabSz="8955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638122-9C70-4813-A1A0-B79BE04C74DA}" type="slidenum">
              <a:rPr lang="de-AT" altLang="de-DE" smtClean="0"/>
              <a:pPr eaLnBrk="1" hangingPunct="1">
                <a:spcBef>
                  <a:spcPct val="0"/>
                </a:spcBef>
              </a:pPr>
              <a:t>4</a:t>
            </a:fld>
            <a:endParaRPr lang="de-AT" altLang="de-DE" smtClean="0"/>
          </a:p>
        </p:txBody>
      </p:sp>
      <p:sp>
        <p:nvSpPr>
          <p:cNvPr id="1259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90118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0151" tIns="45076" rIns="90151" bIns="45076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FCCE28D-C060-4560-884D-6671E9A3F4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0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BABD-1C69-4156-AE80-1FACDC2203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68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96215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3405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BF9F-A032-4FA3-900B-D06180B097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90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609600"/>
            <a:ext cx="7848600" cy="5486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3061-2317-44F8-ABFD-3D86918523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45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9C5A-A570-4E68-BB64-377895B6E4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55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73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47794" indent="0">
              <a:buNone/>
              <a:defRPr sz="1800"/>
            </a:lvl2pPr>
            <a:lvl3pPr marL="895574" indent="0">
              <a:buNone/>
              <a:defRPr sz="1600"/>
            </a:lvl3pPr>
            <a:lvl4pPr marL="1343410" indent="0">
              <a:buNone/>
              <a:defRPr sz="1400"/>
            </a:lvl4pPr>
            <a:lvl5pPr marL="1791199" indent="0">
              <a:buNone/>
              <a:defRPr sz="1400"/>
            </a:lvl5pPr>
            <a:lvl6pPr marL="2238980" indent="0">
              <a:buNone/>
              <a:defRPr sz="1400"/>
            </a:lvl6pPr>
            <a:lvl7pPr marL="2686788" indent="0">
              <a:buNone/>
              <a:defRPr sz="1400"/>
            </a:lvl7pPr>
            <a:lvl8pPr marL="3134589" indent="0">
              <a:buNone/>
              <a:defRPr sz="1400"/>
            </a:lvl8pPr>
            <a:lvl9pPr marL="3582365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8981-E2A0-4724-BC4B-85923E7E08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03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1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163E2-D1FF-4F92-8659-AC6D8510E3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6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794" indent="0">
              <a:buNone/>
              <a:defRPr sz="2000" b="1"/>
            </a:lvl2pPr>
            <a:lvl3pPr marL="895574" indent="0">
              <a:buNone/>
              <a:defRPr sz="1800" b="1"/>
            </a:lvl3pPr>
            <a:lvl4pPr marL="1343410" indent="0">
              <a:buNone/>
              <a:defRPr sz="1600" b="1"/>
            </a:lvl4pPr>
            <a:lvl5pPr marL="1791199" indent="0">
              <a:buNone/>
              <a:defRPr sz="1600" b="1"/>
            </a:lvl5pPr>
            <a:lvl6pPr marL="2238980" indent="0">
              <a:buNone/>
              <a:defRPr sz="1600" b="1"/>
            </a:lvl6pPr>
            <a:lvl7pPr marL="2686788" indent="0">
              <a:buNone/>
              <a:defRPr sz="1600" b="1"/>
            </a:lvl7pPr>
            <a:lvl8pPr marL="3134589" indent="0">
              <a:buNone/>
              <a:defRPr sz="1600" b="1"/>
            </a:lvl8pPr>
            <a:lvl9pPr marL="3582365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794" indent="0">
              <a:buNone/>
              <a:defRPr sz="2000" b="1"/>
            </a:lvl2pPr>
            <a:lvl3pPr marL="895574" indent="0">
              <a:buNone/>
              <a:defRPr sz="1800" b="1"/>
            </a:lvl3pPr>
            <a:lvl4pPr marL="1343410" indent="0">
              <a:buNone/>
              <a:defRPr sz="1600" b="1"/>
            </a:lvl4pPr>
            <a:lvl5pPr marL="1791199" indent="0">
              <a:buNone/>
              <a:defRPr sz="1600" b="1"/>
            </a:lvl5pPr>
            <a:lvl6pPr marL="2238980" indent="0">
              <a:buNone/>
              <a:defRPr sz="1600" b="1"/>
            </a:lvl6pPr>
            <a:lvl7pPr marL="2686788" indent="0">
              <a:buNone/>
              <a:defRPr sz="1600" b="1"/>
            </a:lvl7pPr>
            <a:lvl8pPr marL="3134589" indent="0">
              <a:buNone/>
              <a:defRPr sz="1600" b="1"/>
            </a:lvl8pPr>
            <a:lvl9pPr marL="3582365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CDB40-2233-483A-8D6A-688500E854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77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F711-CB6A-4312-AC62-573FEB785E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8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E11FC-E66A-4CC1-9FD1-F206B765A4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04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4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7794" indent="0">
              <a:buNone/>
              <a:defRPr sz="1200"/>
            </a:lvl2pPr>
            <a:lvl3pPr marL="895574" indent="0">
              <a:buNone/>
              <a:defRPr sz="1000"/>
            </a:lvl3pPr>
            <a:lvl4pPr marL="1343410" indent="0">
              <a:buNone/>
              <a:defRPr sz="900"/>
            </a:lvl4pPr>
            <a:lvl5pPr marL="1791199" indent="0">
              <a:buNone/>
              <a:defRPr sz="900"/>
            </a:lvl5pPr>
            <a:lvl6pPr marL="2238980" indent="0">
              <a:buNone/>
              <a:defRPr sz="900"/>
            </a:lvl6pPr>
            <a:lvl7pPr marL="2686788" indent="0">
              <a:buNone/>
              <a:defRPr sz="900"/>
            </a:lvl7pPr>
            <a:lvl8pPr marL="3134589" indent="0">
              <a:buNone/>
              <a:defRPr sz="900"/>
            </a:lvl8pPr>
            <a:lvl9pPr marL="3582365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55393-5F84-4163-89DD-C696119170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19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7794" indent="0">
              <a:buNone/>
              <a:defRPr sz="2800"/>
            </a:lvl2pPr>
            <a:lvl3pPr marL="895574" indent="0">
              <a:buNone/>
              <a:defRPr sz="2400"/>
            </a:lvl3pPr>
            <a:lvl4pPr marL="1343410" indent="0">
              <a:buNone/>
              <a:defRPr sz="2000"/>
            </a:lvl4pPr>
            <a:lvl5pPr marL="1791199" indent="0">
              <a:buNone/>
              <a:defRPr sz="2000"/>
            </a:lvl5pPr>
            <a:lvl6pPr marL="2238980" indent="0">
              <a:buNone/>
              <a:defRPr sz="2000"/>
            </a:lvl6pPr>
            <a:lvl7pPr marL="2686788" indent="0">
              <a:buNone/>
              <a:defRPr sz="2000"/>
            </a:lvl7pPr>
            <a:lvl8pPr marL="3134589" indent="0">
              <a:buNone/>
              <a:defRPr sz="2000"/>
            </a:lvl8pPr>
            <a:lvl9pPr marL="3582365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7794" indent="0">
              <a:buNone/>
              <a:defRPr sz="1200"/>
            </a:lvl2pPr>
            <a:lvl3pPr marL="895574" indent="0">
              <a:buNone/>
              <a:defRPr sz="1000"/>
            </a:lvl3pPr>
            <a:lvl4pPr marL="1343410" indent="0">
              <a:buNone/>
              <a:defRPr sz="900"/>
            </a:lvl4pPr>
            <a:lvl5pPr marL="1791199" indent="0">
              <a:buNone/>
              <a:defRPr sz="900"/>
            </a:lvl5pPr>
            <a:lvl6pPr marL="2238980" indent="0">
              <a:buNone/>
              <a:defRPr sz="900"/>
            </a:lvl6pPr>
            <a:lvl7pPr marL="2686788" indent="0">
              <a:buNone/>
              <a:defRPr sz="900"/>
            </a:lvl7pPr>
            <a:lvl8pPr marL="3134589" indent="0">
              <a:buNone/>
              <a:defRPr sz="900"/>
            </a:lvl8pPr>
            <a:lvl9pPr marL="3582365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74981-BF11-4D28-9FE1-9BCDE4DFDF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55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51" tIns="45076" rIns="90151" bIns="45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51" tIns="45076" rIns="90151" bIns="45076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51" tIns="45076" rIns="90151" bIns="45076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51" tIns="45076" rIns="90151" bIns="45076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76B9575D-0676-48C0-A539-B3B206F4CF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17" tIns="44759" rIns="89517" bIns="44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477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8955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434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7911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35887" indent="-33588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27585" indent="-27997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19509" indent="-22379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567291" indent="-2237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15103" indent="-22379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462887" indent="-22379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10691" indent="-22379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358475" indent="-22379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06261" indent="-22379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9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794" algn="l" defTabSz="89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574" algn="l" defTabSz="89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410" algn="l" defTabSz="89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199" algn="l" defTabSz="89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8980" algn="l" defTabSz="89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6788" algn="l" defTabSz="89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4589" algn="l" defTabSz="89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2365" algn="l" defTabSz="895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stammzahlenregister.gv.at/wbpk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stammzahlenregister.gv.at/owpk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stammzahlenregister.gv.at/sz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stammzahlenregister.gv.at/bpk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sz="4000" dirty="0"/>
              <a:t>E-</a:t>
            </a:r>
            <a:r>
              <a:rPr lang="de-AT" sz="4000" dirty="0" err="1"/>
              <a:t>Government</a:t>
            </a:r>
            <a:r>
              <a:rPr lang="de-AT" sz="4000" dirty="0"/>
              <a:t>-Gesetz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D1ED4-A67B-4941-BF16-8D7AF86A4578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sz="3200" b="1" dirty="0">
                <a:solidFill>
                  <a:schemeClr val="tx1"/>
                </a:solidFill>
                <a:effectLst/>
              </a:rPr>
              <a:t>Ermittlung des </a:t>
            </a:r>
            <a:r>
              <a:rPr lang="de-AT" altLang="de-DE" sz="3200" b="1" dirty="0" err="1">
                <a:solidFill>
                  <a:schemeClr val="tx1"/>
                </a:solidFill>
                <a:effectLst/>
              </a:rPr>
              <a:t>bPK</a:t>
            </a:r>
            <a:r>
              <a:rPr lang="de-AT" altLang="de-DE" sz="3200" b="1" dirty="0">
                <a:solidFill>
                  <a:schemeClr val="tx1"/>
                </a:solidFill>
                <a:effectLst/>
              </a:rPr>
              <a:t> für den privaten Bereich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Die Bildung des bereichsspezifischen Personenkenn-zeichens für den privaten Bereich erfolgt analog zur Bildung des gewöhnlichen </a:t>
            </a:r>
            <a:r>
              <a:rPr lang="de-AT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bPK</a:t>
            </a: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. </a:t>
            </a:r>
          </a:p>
          <a:p>
            <a:pPr marL="0" indent="0" eaLnBrk="1" hangingPunct="1">
              <a:buNone/>
              <a:defRPr/>
            </a:pP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charset="0"/>
            </a:endParaRPr>
          </a:p>
          <a:p>
            <a:pPr marL="0" indent="0" eaLnBrk="1" hangingPunct="1">
              <a:buNone/>
              <a:defRPr/>
            </a:pP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Voraussetzung </a:t>
            </a:r>
            <a:r>
              <a:rPr lang="de-AT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hiefür</a:t>
            </a: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ist, dass der Auftraggeber des privaten Bereichs eine für den Einsatz der Bürgerkarte taugliche technische Umgebung eingerichtet hat, in der seine </a:t>
            </a:r>
            <a:r>
              <a:rPr lang="de-AT" sz="2400" dirty="0">
                <a:latin typeface="Arial" charset="0"/>
                <a:cs typeface="Times New Roman" charset="0"/>
              </a:rPr>
              <a:t>Stammzahl als Bereichskennung</a:t>
            </a: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im Errechnungs-vorgang zur Verfügung gestellt wird.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2DC49-551C-47D6-9542-BB6A3349AAB6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sz="3200" b="1" dirty="0">
                <a:solidFill>
                  <a:schemeClr val="tx1"/>
                </a:solidFill>
                <a:effectLst/>
              </a:rPr>
              <a:t>Ermittlung des </a:t>
            </a:r>
            <a:r>
              <a:rPr lang="de-AT" altLang="de-DE" sz="3200" b="1" dirty="0" err="1">
                <a:solidFill>
                  <a:schemeClr val="tx1"/>
                </a:solidFill>
                <a:effectLst/>
              </a:rPr>
              <a:t>bPK</a:t>
            </a:r>
            <a:r>
              <a:rPr lang="de-AT" altLang="de-DE" sz="3200" b="1" dirty="0">
                <a:solidFill>
                  <a:schemeClr val="tx1"/>
                </a:solidFill>
                <a:effectLst/>
              </a:rPr>
              <a:t> für den privaten Bereich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1524000" y="1836874"/>
            <a:ext cx="9144000" cy="46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17" tIns="44759" rIns="89517" bIns="44759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19462" name="Picture 4" descr="Bild: Ableitung SZ natürliche Person und SZ des Auftraggebers zum wirtschaftsbereichsspezifischen Personenkennzeichen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0104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13FE4-F35A-4878-8DB3-5667D498B14A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de-AT" sz="2800" b="1" dirty="0"/>
              <a:t>Schutz des </a:t>
            </a:r>
            <a:r>
              <a:rPr lang="de-AT" sz="2800" b="1" dirty="0" err="1"/>
              <a:t>bPK</a:t>
            </a:r>
            <a:r>
              <a:rPr lang="de-AT" sz="2800" b="1" dirty="0"/>
              <a:t> bei Verwendung im privaten Bereich (§ 15 E-</a:t>
            </a:r>
            <a:r>
              <a:rPr lang="de-AT" sz="2800" b="1" dirty="0" err="1"/>
              <a:t>GovG</a:t>
            </a:r>
            <a:r>
              <a:rPr lang="de-AT" sz="2800" b="1" dirty="0"/>
              <a:t>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1"/>
            <a:ext cx="7772400" cy="3962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de-AT" altLang="de-DE" sz="2400" dirty="0">
                <a:latin typeface="Arial" charset="0"/>
              </a:rPr>
              <a:t>Verwendung der Stammzahl zur  </a:t>
            </a:r>
            <a:r>
              <a:rPr lang="de-AT" altLang="de-DE" sz="2400" dirty="0" err="1">
                <a:latin typeface="Arial" charset="0"/>
              </a:rPr>
              <a:t>bPK</a:t>
            </a:r>
            <a:r>
              <a:rPr lang="de-AT" altLang="de-DE" sz="2400" dirty="0">
                <a:latin typeface="Arial" charset="0"/>
              </a:rPr>
              <a:t>-Berechnung</a:t>
            </a:r>
          </a:p>
          <a:p>
            <a:pPr lvl="1" eaLnBrk="1" hangingPunct="1">
              <a:buSzTx/>
              <a:buFont typeface="Wingdings" pitchFamily="2" charset="2"/>
              <a:buChar char="§"/>
            </a:pPr>
            <a:r>
              <a:rPr lang="de-AT" altLang="de-DE" sz="2400" dirty="0">
                <a:latin typeface="Arial" charset="0"/>
              </a:rPr>
              <a:t>unter Mitwirkung des Betroffenen mit Bürgerkarte</a:t>
            </a:r>
          </a:p>
          <a:p>
            <a:pPr lvl="1" eaLnBrk="1" hangingPunct="1">
              <a:buSzTx/>
              <a:buFont typeface="Wingdings" pitchFamily="2" charset="2"/>
              <a:buChar char="§"/>
            </a:pPr>
            <a:r>
              <a:rPr lang="de-AT" altLang="de-DE" sz="2400" dirty="0">
                <a:latin typeface="Arial" charset="0"/>
              </a:rPr>
              <a:t>ohne Mitwirkung des Betroffenen durch Stamm-</a:t>
            </a:r>
            <a:r>
              <a:rPr lang="de-AT" altLang="de-DE" sz="2400" dirty="0" err="1">
                <a:latin typeface="Arial" charset="0"/>
              </a:rPr>
              <a:t>zahlenregisterbehörde</a:t>
            </a:r>
            <a:r>
              <a:rPr lang="de-AT" altLang="de-DE" sz="2400" dirty="0">
                <a:latin typeface="Arial" charset="0"/>
              </a:rPr>
              <a:t>, wenn</a:t>
            </a:r>
          </a:p>
          <a:p>
            <a:pPr lvl="2" eaLnBrk="1" hangingPunct="1">
              <a:buClr>
                <a:schemeClr val="tx1"/>
              </a:buClr>
            </a:pPr>
            <a:r>
              <a:rPr lang="de-AT" altLang="de-DE" sz="2000" dirty="0">
                <a:latin typeface="Arial" charset="0"/>
              </a:rPr>
              <a:t>Auftraggeber auf Grund gesetzlicher Vorschriften die Identität ihrer Kunden festzuhalten haben und</a:t>
            </a:r>
          </a:p>
          <a:p>
            <a:pPr lvl="2" eaLnBrk="1" hangingPunct="1">
              <a:buClr>
                <a:schemeClr val="tx1"/>
              </a:buClr>
            </a:pPr>
            <a:r>
              <a:rPr lang="de-AT" altLang="de-DE" sz="2000" dirty="0">
                <a:latin typeface="Arial" charset="0"/>
              </a:rPr>
              <a:t>personenbezogene Daten dem DSG 2000 entsprechend verarbeitet oder übermittelt werden</a:t>
            </a:r>
          </a:p>
          <a:p>
            <a:pPr eaLnBrk="1" hangingPunct="1">
              <a:buFont typeface="Wingdings" pitchFamily="2" charset="2"/>
              <a:buNone/>
            </a:pPr>
            <a:endParaRPr lang="de-AT" altLang="de-DE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870DF-3DFB-4CA2-BF54-42950AB53C31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sz="2800"/>
              <a:t>Verwendung des bPK zwischen Behörden unterschiedlicher Bereiche</a:t>
            </a:r>
          </a:p>
        </p:txBody>
      </p:sp>
      <p:pic>
        <p:nvPicPr>
          <p:cNvPr id="2150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154238"/>
            <a:ext cx="7772400" cy="376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5D7B8-C1BE-43FB-B082-1653335C1959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sz="3200" b="1" dirty="0">
                <a:solidFill>
                  <a:schemeClr val="tx1"/>
                </a:solidFill>
              </a:rPr>
              <a:t>Ermittlung des </a:t>
            </a:r>
            <a:r>
              <a:rPr lang="de-AT" sz="3200" b="1" dirty="0" err="1">
                <a:solidFill>
                  <a:schemeClr val="tx1"/>
                </a:solidFill>
              </a:rPr>
              <a:t>Organwalter</a:t>
            </a:r>
            <a:r>
              <a:rPr lang="de-AT" sz="3200" b="1" dirty="0">
                <a:solidFill>
                  <a:schemeClr val="tx1"/>
                </a:solidFill>
              </a:rPr>
              <a:t>-Personenkennzeichens (</a:t>
            </a:r>
            <a:r>
              <a:rPr lang="de-AT" sz="3200" b="1" dirty="0" err="1">
                <a:solidFill>
                  <a:schemeClr val="tx1"/>
                </a:solidFill>
              </a:rPr>
              <a:t>OwPK</a:t>
            </a:r>
            <a:r>
              <a:rPr lang="de-AT" sz="32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r>
              <a:rPr lang="de-AT" altLang="de-DE" sz="2400" dirty="0">
                <a:latin typeface="Arial" charset="0"/>
                <a:cs typeface="Times New Roman" charset="0"/>
              </a:rPr>
              <a:t>Das </a:t>
            </a:r>
            <a:r>
              <a:rPr lang="de-AT" altLang="de-DE" sz="2400" b="1" dirty="0" err="1">
                <a:latin typeface="Arial" charset="0"/>
                <a:cs typeface="Times New Roman" charset="0"/>
              </a:rPr>
              <a:t>Organwalter</a:t>
            </a:r>
            <a:r>
              <a:rPr lang="de-AT" altLang="de-DE" sz="2400" b="1" dirty="0">
                <a:latin typeface="Arial" charset="0"/>
                <a:cs typeface="Times New Roman" charset="0"/>
              </a:rPr>
              <a:t>-Personenkennzeichen</a:t>
            </a:r>
            <a:r>
              <a:rPr lang="de-AT" altLang="de-DE" sz="2400" dirty="0">
                <a:latin typeface="Arial" charset="0"/>
                <a:cs typeface="Times New Roman" charset="0"/>
              </a:rPr>
              <a:t> (</a:t>
            </a:r>
            <a:r>
              <a:rPr lang="de-AT" altLang="de-DE" sz="2400" dirty="0" err="1">
                <a:latin typeface="Arial" charset="0"/>
                <a:cs typeface="Times New Roman" charset="0"/>
              </a:rPr>
              <a:t>OwPK</a:t>
            </a:r>
            <a:r>
              <a:rPr lang="de-AT" altLang="de-DE" sz="2400" dirty="0">
                <a:latin typeface="Arial" charset="0"/>
                <a:cs typeface="Times New Roman" charset="0"/>
              </a:rPr>
              <a:t>) ist die eindeutige Identifikation eines </a:t>
            </a:r>
            <a:r>
              <a:rPr lang="de-AT" altLang="de-DE" sz="2400" dirty="0" err="1">
                <a:latin typeface="Arial" charset="0"/>
                <a:cs typeface="Times New Roman" charset="0"/>
              </a:rPr>
              <a:t>Organwalters</a:t>
            </a:r>
            <a:r>
              <a:rPr lang="de-AT" altLang="de-DE" sz="2400" dirty="0">
                <a:latin typeface="Arial" charset="0"/>
                <a:cs typeface="Times New Roman" charset="0"/>
              </a:rPr>
              <a:t> in einem behördlichen Verfahren und kann dort als sol-</a:t>
            </a:r>
            <a:r>
              <a:rPr lang="de-AT" altLang="de-DE" sz="2400" dirty="0" err="1">
                <a:latin typeface="Arial" charset="0"/>
                <a:cs typeface="Times New Roman" charset="0"/>
              </a:rPr>
              <a:t>ches</a:t>
            </a:r>
            <a:r>
              <a:rPr lang="de-AT" altLang="de-DE" sz="2400" dirty="0">
                <a:latin typeface="Arial" charset="0"/>
                <a:cs typeface="Times New Roman" charset="0"/>
              </a:rPr>
              <a:t> gespeichert werden. Es kann von der Stamm-</a:t>
            </a:r>
            <a:r>
              <a:rPr lang="de-AT" altLang="de-DE" sz="2400" dirty="0" err="1">
                <a:latin typeface="Arial" charset="0"/>
                <a:cs typeface="Times New Roman" charset="0"/>
              </a:rPr>
              <a:t>zahlenregisterbehörde</a:t>
            </a:r>
            <a:r>
              <a:rPr lang="de-AT" altLang="de-DE" sz="2400" dirty="0">
                <a:latin typeface="Arial" charset="0"/>
                <a:cs typeface="Times New Roman" charset="0"/>
              </a:rPr>
              <a:t> mit dem zugehörigen </a:t>
            </a:r>
            <a:r>
              <a:rPr lang="de-AT" altLang="de-DE" sz="2400" dirty="0" err="1">
                <a:latin typeface="Arial" charset="0"/>
                <a:cs typeface="Times New Roman" charset="0"/>
              </a:rPr>
              <a:t>Algorith-mus</a:t>
            </a:r>
            <a:r>
              <a:rPr lang="de-AT" altLang="de-DE" sz="2400" dirty="0">
                <a:latin typeface="Arial" charset="0"/>
                <a:cs typeface="Times New Roman" charset="0"/>
              </a:rPr>
              <a:t> auch in die Stammzahl rückgerechnet werden. </a:t>
            </a:r>
          </a:p>
          <a:p>
            <a:pPr marL="0" indent="0" algn="just" eaLnBrk="1" hangingPunct="1">
              <a:buNone/>
            </a:pPr>
            <a:endParaRPr lang="de-AT" altLang="de-DE" sz="2400" dirty="0">
              <a:latin typeface="Arial" charset="0"/>
              <a:cs typeface="Times New Roman" charset="0"/>
            </a:endParaRPr>
          </a:p>
          <a:p>
            <a:pPr marL="0" indent="0" algn="just" eaLnBrk="1" hangingPunct="1">
              <a:buNone/>
            </a:pPr>
            <a:r>
              <a:rPr lang="de-AT" altLang="de-DE" sz="2400" dirty="0">
                <a:latin typeface="Arial" charset="0"/>
                <a:cs typeface="Times New Roman" charset="0"/>
              </a:rPr>
              <a:t>Grundlage für die Ermittlung des </a:t>
            </a:r>
            <a:r>
              <a:rPr lang="de-AT" altLang="de-DE" sz="2400" dirty="0" err="1">
                <a:latin typeface="Arial" charset="0"/>
                <a:cs typeface="Times New Roman" charset="0"/>
              </a:rPr>
              <a:t>Organwalter-Perso-nenkennzeichens</a:t>
            </a:r>
            <a:r>
              <a:rPr lang="de-AT" altLang="de-DE" sz="2400" dirty="0">
                <a:latin typeface="Arial" charset="0"/>
                <a:cs typeface="Times New Roman" charset="0"/>
              </a:rPr>
              <a:t> ist die Stammzahl des Verwaltungs-bediensteten (</a:t>
            </a:r>
            <a:r>
              <a:rPr lang="de-AT" altLang="de-DE" sz="2400" dirty="0" err="1">
                <a:latin typeface="Arial" charset="0"/>
                <a:cs typeface="Times New Roman" charset="0"/>
              </a:rPr>
              <a:t>Organwalters</a:t>
            </a:r>
            <a:r>
              <a:rPr lang="de-AT" altLang="de-DE" sz="2400" dirty="0">
                <a:latin typeface="Arial" charset="0"/>
                <a:cs typeface="Times New Roman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56E49-1078-4B8D-9D40-D3F6C694C17D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149475" y="2359430"/>
            <a:ext cx="9144000" cy="46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17" tIns="44759" rIns="89517" bIns="44759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25605" name="Picture 3" descr="Bild: Verschlüsselung Organwalter-Personenkennzeichen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2359037"/>
            <a:ext cx="4846638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sz="3200">
                <a:solidFill>
                  <a:schemeClr val="tx1"/>
                </a:solidFill>
              </a:rPr>
              <a:t>Ermittlung des Organwalter-Personenkennzeichens (OwPK)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5BA7E-CD3E-4803-B6BF-895A177F33E0}" type="slidenum">
              <a:rPr lang="de-DE"/>
              <a:pPr>
                <a:defRPr/>
              </a:pPr>
              <a:t>16</a:t>
            </a:fld>
            <a:endParaRPr lang="de-DE"/>
          </a:p>
        </p:txBody>
      </p:sp>
      <p:sp>
        <p:nvSpPr>
          <p:cNvPr id="1894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1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de-AT" sz="2800" dirty="0"/>
              <a:t>Stammzahl natürliche Person</a:t>
            </a:r>
            <a:br>
              <a:rPr lang="de-AT" sz="2800" dirty="0"/>
            </a:br>
            <a:r>
              <a:rPr lang="de-AT" sz="2800" dirty="0"/>
              <a:t/>
            </a:r>
            <a:br>
              <a:rPr lang="de-AT" sz="2800" dirty="0"/>
            </a:br>
            <a:r>
              <a:rPr lang="it-IT" sz="2400" dirty="0">
                <a:solidFill>
                  <a:schemeClr val="tx1"/>
                </a:solidFill>
                <a:effectLst/>
                <a:cs typeface="Times New Roman" charset="0"/>
              </a:rPr>
              <a:t>Qq03dPrgcHsx3G0lKSH6SQ==</a:t>
            </a:r>
            <a:endParaRPr lang="de-AT" sz="2400" b="1" dirty="0">
              <a:solidFill>
                <a:schemeClr val="tx1"/>
              </a:solidFill>
              <a:effectLst/>
              <a:cs typeface="Times New Roman" charset="0"/>
            </a:endParaRPr>
          </a:p>
        </p:txBody>
      </p:sp>
      <p:sp>
        <p:nvSpPr>
          <p:cNvPr id="2662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2667000"/>
            <a:ext cx="3810000" cy="3429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de-AT" altLang="de-DE" sz="2000">
                <a:latin typeface="Arial" charset="0"/>
                <a:cs typeface="Times New Roman" charset="0"/>
              </a:rPr>
              <a:t>bPK (z.B.: Bereich BW):</a:t>
            </a:r>
          </a:p>
          <a:p>
            <a:pPr marL="0" indent="0" eaLnBrk="1" hangingPunct="1">
              <a:buNone/>
            </a:pPr>
            <a:endParaRPr lang="de-AT" altLang="de-DE" sz="2000">
              <a:latin typeface="Arial" charset="0"/>
              <a:cs typeface="Times New Roman" charset="0"/>
            </a:endParaRPr>
          </a:p>
          <a:p>
            <a:pPr marL="0" indent="0" eaLnBrk="1" hangingPunct="1">
              <a:buNone/>
            </a:pPr>
            <a:endParaRPr lang="de-AT" altLang="de-DE" sz="2000">
              <a:latin typeface="Arial" charset="0"/>
              <a:cs typeface="Times New Roman" charset="0"/>
            </a:endParaRPr>
          </a:p>
          <a:p>
            <a:pPr marL="0" indent="0" algn="ctr" eaLnBrk="1" hangingPunct="1">
              <a:buNone/>
            </a:pPr>
            <a:r>
              <a:rPr lang="de-AT" altLang="de-DE" sz="1600" b="1">
                <a:latin typeface="Arial" charset="0"/>
                <a:cs typeface="Times New Roman" charset="0"/>
              </a:rPr>
              <a:t>j/NxdRQhp+tNyE9WhHdBSYuy3hA=</a:t>
            </a:r>
          </a:p>
        </p:txBody>
      </p:sp>
      <p:sp>
        <p:nvSpPr>
          <p:cNvPr id="2663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667000"/>
            <a:ext cx="3810000" cy="342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AT" altLang="de-DE" sz="2000">
                <a:latin typeface="Arial" charset="0"/>
                <a:cs typeface="Times New Roman" charset="0"/>
              </a:rPr>
              <a:t>OwPK:</a:t>
            </a:r>
          </a:p>
          <a:p>
            <a:pPr eaLnBrk="1" hangingPunct="1">
              <a:buFont typeface="Wingdings" pitchFamily="2" charset="2"/>
              <a:buNone/>
            </a:pPr>
            <a:endParaRPr lang="de-AT" altLang="de-DE" sz="2000">
              <a:latin typeface="Arial" charset="0"/>
              <a:cs typeface="Times New Roman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de-AT" altLang="de-DE" sz="2000">
              <a:latin typeface="Arial" charset="0"/>
              <a:cs typeface="Times New Roman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de-AT" altLang="de-DE" sz="1600" b="1">
                <a:latin typeface="Arial" charset="0"/>
                <a:cs typeface="Times New Roman" charset="0"/>
              </a:rPr>
              <a:t>AEXyDbQ3Niw9OXPdV7E0Zo==</a:t>
            </a:r>
          </a:p>
        </p:txBody>
      </p:sp>
      <p:sp>
        <p:nvSpPr>
          <p:cNvPr id="26631" name="Rectangle 1029"/>
          <p:cNvSpPr>
            <a:spLocks noChangeArrowheads="1"/>
          </p:cNvSpPr>
          <p:nvPr/>
        </p:nvSpPr>
        <p:spPr bwMode="auto">
          <a:xfrm>
            <a:off x="685800" y="2667000"/>
            <a:ext cx="3810000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517" tIns="44759" rIns="89517" bIns="44759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26632" name="Rectangle 1030"/>
          <p:cNvSpPr>
            <a:spLocks noChangeArrowheads="1"/>
          </p:cNvSpPr>
          <p:nvPr/>
        </p:nvSpPr>
        <p:spPr bwMode="auto">
          <a:xfrm>
            <a:off x="4648200" y="2667000"/>
            <a:ext cx="3810000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517" tIns="44759" rIns="89517" bIns="44759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72706" name="Picture 2" descr="\\filervirtap2\lanmdrpau\documents\My Pictures\ds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73730" name="Picture 2" descr="\\filervirtap2\lanmdrpau\documents\My Pictures\ds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" y="116632"/>
            <a:ext cx="892847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74755" name="Picture 3" descr="\\filervirtap2\lanmdrpau\documents\My Pictures\ds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6" y="0"/>
            <a:ext cx="891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K:\Personal\Binder Birgit\AL Mag. Pauer\Folien\Unbenannt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" y="1371600"/>
            <a:ext cx="7464425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de-AT" sz="3200" dirty="0"/>
              <a:t>Verfahrensablauf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651EE-7FF0-4027-88F0-BC0957619D70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75778" name="Picture 2" descr="\\filervirtap2\lanmdrpau\documents\My Pictures\ds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168351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76802" name="Picture 2" descr="\\filervirtap2\lanmdrpau\documents\My Pictures\ds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77"/>
            <a:ext cx="9144000" cy="67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77826" name="Picture 2" descr="\\filervirtap2\lanmdrpau\documents\My Pictures\dsb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1" y="0"/>
            <a:ext cx="8920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78850" name="Picture 2" descr="\\filervirtap2\lanmdrpau\documents\My Pictures\ds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0"/>
            <a:ext cx="756285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71682" name="Picture 2" descr="\\filervirtap2\lanmdrpau\documents\My Pictures\ds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963" y="-1009650"/>
            <a:ext cx="11591926" cy="88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128005" name="Picture 5" descr="D:\Benutzer\lanmdrpau\Documents\E-Government\E-Government2015\Antrag_Erstausstattu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339"/>
            <a:ext cx="8640960" cy="58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79874" name="Picture 2" descr="\\filervirtap2\lanmdrpau\documents\My Pictures\ds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3"/>
            <a:ext cx="9144000" cy="68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1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72706" name="Picture 2" descr="\\filervirtap2\lanmdrpau\documents\My Pictures\dsb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5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E2476-1965-47F2-827E-1E2A010CA0C4}" type="slidenum">
              <a:rPr lang="de-DE"/>
              <a:pPr>
                <a:defRPr/>
              </a:pPr>
              <a:t>28</a:t>
            </a:fld>
            <a:endParaRPr lang="de-DE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62800" y="152400"/>
            <a:ext cx="1981200" cy="228600"/>
          </a:xfrm>
        </p:spPr>
        <p:txBody>
          <a:bodyPr/>
          <a:lstStyle/>
          <a:p>
            <a:pPr eaLnBrk="1" hangingPunct="1">
              <a:defRPr/>
            </a:pPr>
            <a:r>
              <a:rPr lang="de-AT" sz="800"/>
              <a:t>ERnP1</a:t>
            </a:r>
          </a:p>
        </p:txBody>
      </p:sp>
      <p:pic>
        <p:nvPicPr>
          <p:cNvPr id="34821" name="Picture 4" descr="C:\Dokumente und Einstellungen\lanm64pau\Eigene Dateien\e_Government2009\ERnP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9" y="671513"/>
            <a:ext cx="87534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8AD56-11CF-4D06-B0CD-1D165D26B1A9}" type="slidenum">
              <a:rPr lang="de-DE"/>
              <a:pPr>
                <a:defRPr/>
              </a:pPr>
              <a:t>29</a:t>
            </a:fld>
            <a:endParaRPr lang="de-DE"/>
          </a:p>
        </p:txBody>
      </p:sp>
      <p:sp>
        <p:nvSpPr>
          <p:cNvPr id="2314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62800" y="152400"/>
            <a:ext cx="1981200" cy="228600"/>
          </a:xfrm>
        </p:spPr>
        <p:txBody>
          <a:bodyPr/>
          <a:lstStyle/>
          <a:p>
            <a:pPr eaLnBrk="1" hangingPunct="1">
              <a:defRPr/>
            </a:pPr>
            <a:r>
              <a:rPr lang="de-AT" sz="800"/>
              <a:t>ERnP2</a:t>
            </a:r>
          </a:p>
        </p:txBody>
      </p:sp>
      <p:pic>
        <p:nvPicPr>
          <p:cNvPr id="35845" name="Picture 1028" descr="C:\Dokumente und Einstellungen\lanm64pau\Eigene Dateien\e_Government2009\ERnP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1356"/>
            <a:ext cx="73152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F51DA-7349-4A2E-8A22-51A53B265E07}" type="slidenum">
              <a:rPr lang="de-DE"/>
              <a:pPr>
                <a:defRPr/>
              </a:pPr>
              <a:t>3</a:t>
            </a:fld>
            <a:endParaRPr lang="de-DE"/>
          </a:p>
        </p:txBody>
      </p:sp>
      <p:graphicFrame>
        <p:nvGraphicFramePr>
          <p:cNvPr id="5124" name="Object 1026"/>
          <p:cNvGraphicFramePr>
            <a:graphicFrameLocks noChangeAspect="1"/>
          </p:cNvGraphicFramePr>
          <p:nvPr/>
        </p:nvGraphicFramePr>
        <p:xfrm>
          <a:off x="1333500" y="1676400"/>
          <a:ext cx="63246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Bitmap-Bild" r:id="rId3" imgW="4678095" imgH="3574090" progId="Paint.Picture">
                  <p:embed/>
                </p:oleObj>
              </mc:Choice>
              <mc:Fallback>
                <p:oleObj name="Bitmap-Bild" r:id="rId3" imgW="4678095" imgH="3574090" progId="Paint.Picture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676400"/>
                        <a:ext cx="63246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1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de-AT" sz="3200" b="1" dirty="0"/>
              <a:t>Bürgerkartenumgebung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BD675-617D-47DB-BC3D-34D9EEA299A0}" type="slidenum">
              <a:rPr lang="de-DE"/>
              <a:pPr>
                <a:defRPr/>
              </a:pPr>
              <a:t>30</a:t>
            </a:fld>
            <a:endParaRPr lang="de-DE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62800" y="152400"/>
            <a:ext cx="1981200" cy="228600"/>
          </a:xfrm>
        </p:spPr>
        <p:txBody>
          <a:bodyPr/>
          <a:lstStyle/>
          <a:p>
            <a:pPr eaLnBrk="1" hangingPunct="1">
              <a:defRPr/>
            </a:pPr>
            <a:r>
              <a:rPr lang="de-AT" sz="800"/>
              <a:t>ERnP3</a:t>
            </a:r>
          </a:p>
        </p:txBody>
      </p:sp>
      <p:pic>
        <p:nvPicPr>
          <p:cNvPr id="36869" name="Picture 4" descr="C:\Dokumente und Einstellungen\lanm64pau\Eigene Dateien\e_Government2009\ERnP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9" y="1532207"/>
            <a:ext cx="729297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F711-CB6A-4312-AC62-573FEB785E9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73730" name="Picture 2" descr="\\filervirtap2\lanmdrpau\documents\My Pictures\dsb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-947738"/>
            <a:ext cx="12001500" cy="87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135170" name="Picture 2" descr="D:\Benutzer\lanmdrpau\Documents\E-Government\E-Government2015\dsb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2"/>
            <a:ext cx="849694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136194" name="Picture 2" descr="D:\Benutzer\lanmdrpau\Documents\E-Government\E-Government2015\dsb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8496943" cy="591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137218" name="Picture 2" descr="D:\Benutzer\lanmdrpau\Documents\E-Government\E-Government2015\dsb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7189"/>
            <a:ext cx="8568953" cy="59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138242" name="Picture 2" descr="D:\Benutzer\lanmdrpau\Documents\E-Government\E-Government2015\dsb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7189"/>
            <a:ext cx="8568953" cy="59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74754" name="Picture 2" descr="\\filervirtap2\lanmdrpau\documents\My Pictures\dsb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913" y="-919163"/>
            <a:ext cx="11553826" cy="86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75778" name="Picture 2" descr="\\filervirtap2\lanmdrpau\documents\My Pictures\dsb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9563"/>
            <a:ext cx="8928992" cy="59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141314" name="Picture 2" descr="D:\Benutzer\lanmdrpau\Documents\E-Government\E-Government2015\vm1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424935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K:\Personal\Binder Birgit\AL Mag. Pauer\Folien\signierte Baugenehmigun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934200" y="304800"/>
            <a:ext cx="1981200" cy="381000"/>
          </a:xfrm>
        </p:spPr>
        <p:txBody>
          <a:bodyPr/>
          <a:lstStyle/>
          <a:p>
            <a:pPr eaLnBrk="1" hangingPunct="1">
              <a:defRPr/>
            </a:pPr>
            <a:r>
              <a:rPr lang="de-AT" sz="1400">
                <a:solidFill>
                  <a:schemeClr val="accent2"/>
                </a:solidFill>
              </a:rPr>
              <a:t>Elektronische Bescheiderstellung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A898F-0C5C-4175-B708-C89A1746DB23}" type="slidenum">
              <a:rPr lang="de-DE"/>
              <a:pPr>
                <a:defRPr/>
              </a:pPr>
              <a:t>39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50E88-4B86-4C64-8CC7-C8C8562A3846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sz="3600" b="1" dirty="0">
                <a:solidFill>
                  <a:schemeClr val="tx1"/>
                </a:solidFill>
                <a:effectLst/>
              </a:rPr>
              <a:t>Ermittlung der Stammzahl für natürliche Personen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de-AT" altLang="de-DE" b="1" smtClean="0">
              <a:solidFill>
                <a:srgbClr val="6A6A6A"/>
              </a:solidFill>
              <a:latin typeface="Verdana" pitchFamily="34" charset="0"/>
            </a:endParaRPr>
          </a:p>
          <a:p>
            <a:pPr marL="0" indent="0" algn="just" eaLnBrk="1" hangingPunct="1">
              <a:buNone/>
            </a:pPr>
            <a:r>
              <a:rPr lang="de-AT" altLang="de-DE" sz="2400">
                <a:latin typeface="Arial" charset="0"/>
                <a:cs typeface="Times New Roman" charset="0"/>
              </a:rPr>
              <a:t>Die </a:t>
            </a:r>
            <a:r>
              <a:rPr lang="de-AT" altLang="de-DE" sz="2400" b="1">
                <a:latin typeface="Arial" charset="0"/>
                <a:cs typeface="Times New Roman" charset="0"/>
              </a:rPr>
              <a:t>Stammzahl</a:t>
            </a:r>
            <a:r>
              <a:rPr lang="de-AT" altLang="de-DE" sz="2400">
                <a:latin typeface="Arial" charset="0"/>
                <a:cs typeface="Times New Roman" charset="0"/>
              </a:rPr>
              <a:t> wird durch eine symmetrische Ver-schlüsselung der ZMR-Zahl gebildet und darf nur auf der Bürgerkarte eines Bürgers gespeichert werden. Sie ist von keiner anderen Stelle als der Stammzahlen-registerbehörde rückrechenbar.</a:t>
            </a:r>
          </a:p>
          <a:p>
            <a:pPr marL="0" indent="0" algn="just" eaLnBrk="1" hangingPunct="1">
              <a:buNone/>
            </a:pPr>
            <a:endParaRPr lang="de-AT" altLang="de-DE" sz="2400">
              <a:latin typeface="Arial" charset="0"/>
              <a:cs typeface="Times New Roman" charset="0"/>
            </a:endParaRPr>
          </a:p>
          <a:p>
            <a:pPr marL="0" indent="0" algn="just" eaLnBrk="1" hangingPunct="1">
              <a:buNone/>
            </a:pPr>
            <a:r>
              <a:rPr lang="de-AT" altLang="de-DE" sz="2400">
                <a:latin typeface="Arial" charset="0"/>
                <a:cs typeface="Times New Roman" charset="0"/>
              </a:rPr>
              <a:t>Bei Personen, die nicht im ZMR eingetragen sind tritt an die Stelle der ZMR-Zahl die </a:t>
            </a:r>
            <a:r>
              <a:rPr lang="de-AT" altLang="de-DE" sz="2400" b="1">
                <a:latin typeface="Arial" charset="0"/>
                <a:cs typeface="Times New Roman" charset="0"/>
              </a:rPr>
              <a:t>Ordnungszahl</a:t>
            </a:r>
            <a:r>
              <a:rPr lang="de-AT" altLang="de-DE" sz="2400">
                <a:latin typeface="Arial" charset="0"/>
                <a:cs typeface="Times New Roman" charset="0"/>
              </a:rPr>
              <a:t> des ERnP.</a:t>
            </a:r>
          </a:p>
          <a:p>
            <a:pPr marL="0" indent="0" algn="just" eaLnBrk="1" hangingPunct="1">
              <a:buNone/>
            </a:pPr>
            <a:endParaRPr lang="de-AT" altLang="de-DE" sz="2400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:\Personal\Binder Birgit\AL Mag. Pauer\Folien\signierte Baugenehmig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0" y="6477000"/>
            <a:ext cx="26670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517" tIns="44759" rIns="89517" bIns="44759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010400" y="304800"/>
            <a:ext cx="1828800" cy="381000"/>
          </a:xfrm>
        </p:spPr>
        <p:txBody>
          <a:bodyPr/>
          <a:lstStyle/>
          <a:p>
            <a:pPr eaLnBrk="1" hangingPunct="1">
              <a:defRPr/>
            </a:pPr>
            <a:r>
              <a:rPr lang="de-AT" sz="1400">
                <a:solidFill>
                  <a:schemeClr val="accent2"/>
                </a:solidFill>
              </a:rPr>
              <a:t>Elektronische Bescheiderstellung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0833A-5414-4714-B4B2-A1BF45075C31}" type="slidenum">
              <a:rPr lang="de-DE"/>
              <a:pPr>
                <a:defRPr/>
              </a:pPr>
              <a:t>40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K:\Personal\Binder Birgit\AL Mag. Pauer\Folien\bescheid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94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7086600" y="304800"/>
            <a:ext cx="2057400" cy="381000"/>
          </a:xfrm>
        </p:spPr>
        <p:txBody>
          <a:bodyPr/>
          <a:lstStyle/>
          <a:p>
            <a:pPr eaLnBrk="1" hangingPunct="1">
              <a:defRPr/>
            </a:pPr>
            <a:r>
              <a:rPr lang="de-AT" sz="1400">
                <a:solidFill>
                  <a:schemeClr val="accent2"/>
                </a:solidFill>
              </a:rPr>
              <a:t>Elektronische Bescheiderstellung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7E7F-16F5-447D-850A-0D720A1D13C1}" type="slidenum">
              <a:rPr lang="de-DE"/>
              <a:pPr>
                <a:defRPr/>
              </a:pPr>
              <a:t>41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K:\Personal\Binder Birgit\AL Mag. Pauer\Folien\bescheid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19" y="610006"/>
            <a:ext cx="6605587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7086600" y="228600"/>
            <a:ext cx="2057400" cy="304800"/>
          </a:xfrm>
        </p:spPr>
        <p:txBody>
          <a:bodyPr/>
          <a:lstStyle/>
          <a:p>
            <a:pPr eaLnBrk="1" hangingPunct="1">
              <a:defRPr/>
            </a:pPr>
            <a:r>
              <a:rPr lang="de-AT" sz="1400">
                <a:solidFill>
                  <a:schemeClr val="accent2"/>
                </a:solidFill>
              </a:rPr>
              <a:t>Elektronische Bescheiderstellung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D220C-E71A-4D3D-AF39-875D337EC549}" type="slidenum">
              <a:rPr lang="de-DE"/>
              <a:pPr>
                <a:defRPr/>
              </a:pPr>
              <a:t>42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K:\Personal\Binder Birgit\AL Mag. Pauer\Folien\Verifikation Baugenehmig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0" y="6705600"/>
            <a:ext cx="12192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517" tIns="44759" rIns="89517" bIns="44759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7543800" y="152400"/>
            <a:ext cx="1600200" cy="228600"/>
          </a:xfrm>
        </p:spPr>
        <p:txBody>
          <a:bodyPr/>
          <a:lstStyle/>
          <a:p>
            <a:pPr eaLnBrk="1" hangingPunct="1">
              <a:defRPr/>
            </a:pPr>
            <a:r>
              <a:rPr lang="de-AT" sz="1400">
                <a:solidFill>
                  <a:schemeClr val="accent2"/>
                </a:solidFill>
              </a:rPr>
              <a:t>Verifizierung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9BFF9-9573-4466-832A-EC79CFFC87AE}" type="slidenum">
              <a:rPr lang="de-DE"/>
              <a:pPr>
                <a:defRPr/>
              </a:pPr>
              <a:t>43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K:\Personal\Binder Birgit\AL Mag. Pauer\Folien\Signaturprüfdien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1" y="406"/>
            <a:ext cx="6667500" cy="671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772400" y="152400"/>
            <a:ext cx="1219200" cy="304800"/>
          </a:xfrm>
        </p:spPr>
        <p:txBody>
          <a:bodyPr/>
          <a:lstStyle/>
          <a:p>
            <a:pPr eaLnBrk="1" hangingPunct="1">
              <a:defRPr/>
            </a:pPr>
            <a:r>
              <a:rPr lang="de-AT" sz="1400">
                <a:solidFill>
                  <a:schemeClr val="accent2"/>
                </a:solidFill>
              </a:rPr>
              <a:t>Verifizierung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65F0D-5B19-49E4-BF46-0641BC71CAFC}" type="slidenum">
              <a:rPr lang="de-DE"/>
              <a:pPr>
                <a:defRPr/>
              </a:pPr>
              <a:t>44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D7AE4-D6F8-48EC-A61C-0093D535AFE6}" type="slidenum">
              <a:rPr lang="de-DE"/>
              <a:pPr>
                <a:defRPr/>
              </a:pPr>
              <a:t>45</a:t>
            </a:fld>
            <a:endParaRPr lang="de-DE"/>
          </a:p>
        </p:txBody>
      </p:sp>
      <p:pic>
        <p:nvPicPr>
          <p:cNvPr id="60420" name="Picture 4" descr="C:\Dokumente und Einstellungen\lanm64pau\Eigene Dateien\e_Government2009\amtssignatur_veröffentlichun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4" y="1789382"/>
            <a:ext cx="780732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705600" y="0"/>
            <a:ext cx="2438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altLang="de-DE" sz="900">
                <a:effectLst/>
              </a:rPr>
              <a:t>Amtssignatur Veröffentlichung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D9659-6E8A-46BF-8D0D-87A3A74FDF59}" type="slidenum">
              <a:rPr lang="de-DE"/>
              <a:pPr>
                <a:defRPr/>
              </a:pPr>
              <a:t>46</a:t>
            </a:fld>
            <a:endParaRPr lang="de-DE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705600" y="0"/>
            <a:ext cx="2438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altLang="de-DE" sz="900">
                <a:effectLst/>
              </a:rPr>
              <a:t>Amtssignatur Beispiele</a:t>
            </a:r>
          </a:p>
        </p:txBody>
      </p:sp>
      <p:pic>
        <p:nvPicPr>
          <p:cNvPr id="61445" name="Picture 4" descr="C:\Dokumente und Einstellungen\lanm64pau\Eigene Dateien\e_Government2009\amtssignatur_beispiel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976719"/>
            <a:ext cx="46863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B6488-49AD-4E54-8BC1-07D9F2F3EF18}" type="slidenum">
              <a:rPr lang="de-DE"/>
              <a:pPr>
                <a:defRPr/>
              </a:pPr>
              <a:t>47</a:t>
            </a:fld>
            <a:endParaRPr lang="de-DE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7315200" y="304800"/>
            <a:ext cx="1828800" cy="152400"/>
          </a:xfrm>
        </p:spPr>
        <p:txBody>
          <a:bodyPr/>
          <a:lstStyle/>
          <a:p>
            <a:pPr eaLnBrk="1" hangingPunct="1">
              <a:defRPr/>
            </a:pPr>
            <a:r>
              <a:rPr lang="de-AT" sz="1600">
                <a:solidFill>
                  <a:schemeClr val="accent2"/>
                </a:solidFill>
              </a:rPr>
              <a:t>Amtssignatur</a:t>
            </a:r>
          </a:p>
        </p:txBody>
      </p:sp>
      <p:pic>
        <p:nvPicPr>
          <p:cNvPr id="63493" name="Picture 5" descr="C:\Dokumente und Einstellungen\lanm64pau\Eigene Dateien\e_Government2009\amtssig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4" y="1491069"/>
            <a:ext cx="7246937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02EEC-662B-42C6-AF11-67DA445920CB}" type="slidenum">
              <a:rPr lang="de-DE"/>
              <a:pPr>
                <a:defRPr/>
              </a:pPr>
              <a:t>48</a:t>
            </a:fld>
            <a:endParaRPr lang="de-DE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05600" y="0"/>
            <a:ext cx="2438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altLang="de-DE" sz="900">
                <a:effectLst/>
              </a:rPr>
              <a:t>Amtssignatur Mustererledigung</a:t>
            </a:r>
          </a:p>
        </p:txBody>
      </p:sp>
      <p:pic>
        <p:nvPicPr>
          <p:cNvPr id="64517" name="Picture 3" descr="C:\Dokumente und Einstellungen\lanm64pau\Eigene Dateien\e_Government2009\amtssignatur_mustererledigun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62369"/>
            <a:ext cx="4686300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124930" name="Picture 2" descr="D:\Benutzer\lanmdrpau\Documents\E-Government\E-Government2015\zustelldien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48680"/>
            <a:ext cx="8496945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8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4344C-55EA-461A-89BE-5CD759D863A0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922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sz="3600">
                <a:solidFill>
                  <a:schemeClr val="tx1"/>
                </a:solidFill>
                <a:effectLst/>
              </a:rPr>
              <a:t>Ermittlung der Stammzahl für natürliche Personen</a:t>
            </a:r>
          </a:p>
        </p:txBody>
      </p:sp>
      <p:sp>
        <p:nvSpPr>
          <p:cNvPr id="9221" name="Rectangle 1028"/>
          <p:cNvSpPr>
            <a:spLocks noChangeArrowheads="1"/>
          </p:cNvSpPr>
          <p:nvPr/>
        </p:nvSpPr>
        <p:spPr bwMode="auto">
          <a:xfrm>
            <a:off x="1885950" y="2503893"/>
            <a:ext cx="9144000" cy="46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17" tIns="44759" rIns="89517" bIns="44759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9222" name="Picture 1027" descr="Bild: Verschlüsselung Stammzahl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2362492"/>
            <a:ext cx="5810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E11FC-E66A-4CC1-9FD1-F206B765A45A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3875"/>
            <a:ext cx="864096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828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8E25E-AB89-4869-B011-9CF45C5EE4B8}" type="slidenum">
              <a:rPr lang="de-DE"/>
              <a:pPr>
                <a:defRPr/>
              </a:pPr>
              <a:t>51</a:t>
            </a:fld>
            <a:endParaRPr lang="de-DE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0"/>
            <a:ext cx="2133600" cy="304800"/>
          </a:xfrm>
        </p:spPr>
        <p:txBody>
          <a:bodyPr/>
          <a:lstStyle/>
          <a:p>
            <a:pPr eaLnBrk="1" hangingPunct="1">
              <a:defRPr/>
            </a:pPr>
            <a:r>
              <a:rPr lang="de-AT" sz="900"/>
              <a:t>Zustelldienste meinbrief</a:t>
            </a:r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1143000" y="381000"/>
          <a:ext cx="72390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2" name="Bitmap-Bild" r:id="rId3" imgW="7714286" imgH="8078328" progId="Paint.Picture">
                  <p:embed/>
                </p:oleObj>
              </mc:Choice>
              <mc:Fallback>
                <p:oleObj name="Bitmap-Bild" r:id="rId3" imgW="7714286" imgH="807832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"/>
                        <a:ext cx="72390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44EF2-0E14-4C57-B3EA-AB58219820C8}" type="slidenum">
              <a:rPr lang="de-DE"/>
              <a:pPr>
                <a:defRPr/>
              </a:pPr>
              <a:t>52</a:t>
            </a:fld>
            <a:endParaRPr lang="de-DE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0"/>
            <a:ext cx="2133600" cy="304800"/>
          </a:xfrm>
        </p:spPr>
        <p:txBody>
          <a:bodyPr/>
          <a:lstStyle/>
          <a:p>
            <a:pPr eaLnBrk="1" hangingPunct="1">
              <a:defRPr/>
            </a:pPr>
            <a:r>
              <a:rPr lang="de-AT" sz="900"/>
              <a:t>Zustelldienste Anmeldung1</a:t>
            </a:r>
          </a:p>
        </p:txBody>
      </p:sp>
      <p:graphicFrame>
        <p:nvGraphicFramePr>
          <p:cNvPr id="70661" name="Object 4"/>
          <p:cNvGraphicFramePr>
            <a:graphicFrameLocks noChangeAspect="1"/>
          </p:cNvGraphicFramePr>
          <p:nvPr/>
        </p:nvGraphicFramePr>
        <p:xfrm>
          <a:off x="758826" y="609600"/>
          <a:ext cx="7627938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4" name="Bitmap-Bild" r:id="rId3" imgW="7628571" imgH="4877481" progId="Paint.Picture">
                  <p:embed/>
                </p:oleObj>
              </mc:Choice>
              <mc:Fallback>
                <p:oleObj name="Bitmap-Bild" r:id="rId3" imgW="7628571" imgH="487748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6" y="609600"/>
                        <a:ext cx="7627938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C3265-2654-407F-930D-6A8A2F71A976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de-AT" sz="2800" b="1" dirty="0"/>
              <a:t>Schutz der Stammzahl natürlicher Personen (§ 12 E-</a:t>
            </a:r>
            <a:r>
              <a:rPr lang="de-AT" sz="2800" b="1" dirty="0" err="1"/>
              <a:t>GovG</a:t>
            </a:r>
            <a:r>
              <a:rPr lang="de-AT" sz="2800" b="1" dirty="0"/>
              <a:t>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de-AT" altLang="de-DE" sz="2400" dirty="0">
                <a:latin typeface="Arial" charset="0"/>
              </a:rPr>
              <a:t>Dauernde Speicherung der Stammzahl nur in der Bürgerkarte (Personenbindung oder </a:t>
            </a:r>
            <a:r>
              <a:rPr lang="de-AT" altLang="de-DE" sz="2400" dirty="0" err="1">
                <a:latin typeface="Arial" charset="0"/>
              </a:rPr>
              <a:t>Vollmachtsver-hältnis</a:t>
            </a:r>
            <a:r>
              <a:rPr lang="de-AT" altLang="de-DE" sz="2400" dirty="0"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de-AT" altLang="de-DE" sz="2400" dirty="0">
                <a:latin typeface="Arial" charset="0"/>
              </a:rPr>
              <a:t>Keine Speicherung im Stammzahlenregister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de-AT" altLang="de-DE" sz="2400" dirty="0">
                <a:latin typeface="Arial" charset="0"/>
              </a:rPr>
              <a:t>Errechnungsvorgang zur </a:t>
            </a:r>
            <a:r>
              <a:rPr lang="de-AT" altLang="de-DE" sz="2400" dirty="0" err="1">
                <a:latin typeface="Arial" charset="0"/>
              </a:rPr>
              <a:t>bPK</a:t>
            </a:r>
            <a:r>
              <a:rPr lang="de-AT" altLang="de-DE" sz="2400" dirty="0">
                <a:latin typeface="Arial" charset="0"/>
              </a:rPr>
              <a:t>-Bildung darf zu keiner Speicherung der Stammzahl außerhalb des </a:t>
            </a:r>
            <a:r>
              <a:rPr lang="de-AT" altLang="de-DE" sz="2400" dirty="0" err="1">
                <a:latin typeface="Arial" charset="0"/>
              </a:rPr>
              <a:t>Errech-nungsvorganges</a:t>
            </a:r>
            <a:r>
              <a:rPr lang="de-AT" altLang="de-DE" sz="2400" dirty="0">
                <a:latin typeface="Arial" charset="0"/>
              </a:rPr>
              <a:t> führen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de-AT" altLang="de-DE" sz="2400" dirty="0">
                <a:latin typeface="Arial" charset="0"/>
              </a:rPr>
              <a:t>Errechnung des </a:t>
            </a:r>
            <a:r>
              <a:rPr lang="de-AT" altLang="de-DE" sz="2400" dirty="0" err="1">
                <a:latin typeface="Arial" charset="0"/>
              </a:rPr>
              <a:t>bPK‘s</a:t>
            </a:r>
            <a:r>
              <a:rPr lang="de-AT" altLang="de-DE" sz="2400" dirty="0">
                <a:latin typeface="Arial" charset="0"/>
              </a:rPr>
              <a:t> darf nicht beim Auftraggeber des privaten Bereiches erfolgen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de-AT" altLang="de-DE" sz="2400" dirty="0">
                <a:latin typeface="Arial" charset="0"/>
              </a:rPr>
              <a:t>Verwendung der Stammzahl nur</a:t>
            </a:r>
          </a:p>
          <a:p>
            <a:pPr lvl="1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de-AT" altLang="de-DE" sz="2000" dirty="0">
                <a:latin typeface="Arial" charset="0"/>
              </a:rPr>
              <a:t>unter Mitwirkung des Betroffenen mit Bürgerkarte</a:t>
            </a:r>
          </a:p>
          <a:p>
            <a:pPr lvl="1"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de-AT" altLang="de-DE" sz="2000" dirty="0">
                <a:latin typeface="Arial" charset="0"/>
              </a:rPr>
              <a:t>ohne Mitwirkung des Betroffenen durch </a:t>
            </a:r>
            <a:r>
              <a:rPr lang="de-AT" altLang="de-DE" sz="2000" dirty="0" err="1">
                <a:latin typeface="Arial" charset="0"/>
              </a:rPr>
              <a:t>Stammzahlenre-gisterbehörde</a:t>
            </a:r>
            <a:r>
              <a:rPr lang="de-AT" altLang="de-DE" sz="2000" dirty="0">
                <a:latin typeface="Arial" charset="0"/>
              </a:rPr>
              <a:t> (Amtshilfe, Vollmacht,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C2F64-E7E8-4533-9CAE-2DC099D8A6C3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sz="3200" b="1">
                <a:effectLst/>
              </a:rPr>
              <a:t>Ermittlung des bereichsspezifischen Personenkennzeichens (bPK)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AT" altLang="de-DE" sz="2400">
                <a:latin typeface="Arial" charset="0"/>
                <a:cs typeface="Times New Roman" charset="0"/>
              </a:rPr>
              <a:t>Das bPK wird in zwei Schritten ermittelt. </a:t>
            </a:r>
          </a:p>
          <a:p>
            <a:pPr marL="0" indent="0" eaLnBrk="1" hangingPunct="1">
              <a:buNone/>
            </a:pPr>
            <a:endParaRPr lang="de-AT" altLang="de-DE" sz="2400">
              <a:latin typeface="Arial" charset="0"/>
              <a:cs typeface="Times New Roman" charset="0"/>
            </a:endParaRPr>
          </a:p>
          <a:p>
            <a:pPr marL="0" indent="0" eaLnBrk="1" hangingPunct="1">
              <a:buNone/>
            </a:pPr>
            <a:r>
              <a:rPr lang="de-AT" altLang="de-DE" sz="2400">
                <a:latin typeface="Arial" charset="0"/>
                <a:cs typeface="Times New Roman" charset="0"/>
              </a:rPr>
              <a:t>Im ersten wird aus Stammzahl und Verfahrensbereich eine Zeichenkette gebildet. </a:t>
            </a:r>
          </a:p>
          <a:p>
            <a:pPr marL="0" indent="0" eaLnBrk="1" hangingPunct="1">
              <a:buNone/>
            </a:pPr>
            <a:endParaRPr lang="de-AT" altLang="de-DE" sz="2400">
              <a:latin typeface="Arial" charset="0"/>
              <a:cs typeface="Times New Roman" charset="0"/>
            </a:endParaRPr>
          </a:p>
          <a:p>
            <a:pPr marL="0" indent="0" eaLnBrk="1" hangingPunct="1">
              <a:buNone/>
            </a:pPr>
            <a:r>
              <a:rPr lang="de-AT" altLang="de-DE" sz="2400">
                <a:latin typeface="Arial" charset="0"/>
                <a:cs typeface="Times New Roman" charset="0"/>
              </a:rPr>
              <a:t>Im zweiten berechnet ein bestimmter Hash-Algorithmus aus dieser Zeichenkette eine sichere kryptografische Einwegableitung.</a:t>
            </a:r>
          </a:p>
          <a:p>
            <a:pPr marL="0" indent="0" eaLnBrk="1" hangingPunct="1"/>
            <a:endParaRPr lang="de-AT" altLang="de-DE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41692-B998-486E-B4C8-85B3F823FC0C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sz="3200" b="1">
                <a:effectLst/>
              </a:rPr>
              <a:t>Ermittlung des bereichsspezifischen Personenkennzeichens (bPK)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885950" y="2057805"/>
            <a:ext cx="9144000" cy="46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17" tIns="44759" rIns="89517" bIns="44759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pic>
        <p:nvPicPr>
          <p:cNvPr id="14342" name="Picture 4" descr="Bild: Ableitung SZ zum bereichsspezifischen Personenkennzeichen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172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EGov-G 2016 Pauer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09F85-831A-4181-B865-2A593CEDA204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de-AT" sz="2800" b="1" dirty="0"/>
              <a:t>Schutz des </a:t>
            </a:r>
            <a:r>
              <a:rPr lang="de-AT" sz="2800" b="1" dirty="0" err="1"/>
              <a:t>bPK</a:t>
            </a:r>
            <a:r>
              <a:rPr lang="de-AT" sz="2800" b="1" dirty="0"/>
              <a:t> (§ 13 E-</a:t>
            </a:r>
            <a:r>
              <a:rPr lang="de-AT" sz="2800" b="1" dirty="0" err="1"/>
              <a:t>GovG</a:t>
            </a:r>
            <a:r>
              <a:rPr lang="de-AT" sz="2800" b="1" dirty="0"/>
              <a:t>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endParaRPr lang="de-AT" altLang="de-DE" sz="2400" dirty="0">
              <a:latin typeface="Arial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de-AT" altLang="de-DE" sz="2400" dirty="0">
                <a:latin typeface="Arial" charset="0"/>
              </a:rPr>
              <a:t>Rückrechnung des </a:t>
            </a:r>
            <a:r>
              <a:rPr lang="de-AT" altLang="de-DE" sz="2400" dirty="0" err="1">
                <a:latin typeface="Arial" charset="0"/>
              </a:rPr>
              <a:t>bPK</a:t>
            </a:r>
            <a:r>
              <a:rPr lang="de-AT" altLang="de-DE" sz="2400" dirty="0">
                <a:latin typeface="Arial" charset="0"/>
              </a:rPr>
              <a:t> auf die Stammzahl nicht möglich (Ausnahme: </a:t>
            </a:r>
            <a:r>
              <a:rPr lang="de-AT" altLang="de-DE" sz="2400" dirty="0" err="1">
                <a:latin typeface="Arial" charset="0"/>
              </a:rPr>
              <a:t>Organwalter-bPK</a:t>
            </a:r>
            <a:r>
              <a:rPr lang="de-AT" altLang="de-DE" sz="2400" dirty="0">
                <a:latin typeface="Arial" charset="0"/>
              </a:rPr>
              <a:t>)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de-AT" altLang="de-DE" sz="2400" dirty="0" err="1">
                <a:latin typeface="Arial" charset="0"/>
              </a:rPr>
              <a:t>bPK</a:t>
            </a:r>
            <a:r>
              <a:rPr lang="de-AT" altLang="de-DE" sz="2400" dirty="0">
                <a:latin typeface="Arial" charset="0"/>
              </a:rPr>
              <a:t> aus fremden Bereich wird nur verschlüsselt zur Verfügung gestellt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de-AT" altLang="de-DE" sz="2400" dirty="0">
                <a:latin typeface="Arial" charset="0"/>
              </a:rPr>
              <a:t>Unverschlüsselte Speicherung in einer </a:t>
            </a:r>
            <a:r>
              <a:rPr lang="de-AT" altLang="de-DE" sz="2400" dirty="0" err="1">
                <a:latin typeface="Arial" charset="0"/>
              </a:rPr>
              <a:t>Datenan</a:t>
            </a:r>
            <a:r>
              <a:rPr lang="de-AT" altLang="de-DE" sz="2400" dirty="0">
                <a:latin typeface="Arial" charset="0"/>
              </a:rPr>
              <a:t>-wendung nur wenn </a:t>
            </a:r>
            <a:r>
              <a:rPr lang="de-AT" altLang="de-DE" sz="2400" dirty="0" err="1">
                <a:latin typeface="Arial" charset="0"/>
              </a:rPr>
              <a:t>bPK</a:t>
            </a:r>
            <a:r>
              <a:rPr lang="de-AT" altLang="de-DE" sz="2400" dirty="0">
                <a:latin typeface="Arial" charset="0"/>
              </a:rPr>
              <a:t> mit der eigenen Bereichs-kennung gebildet wurde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fsteigend">
  <a:themeElements>
    <a:clrScheme name="Aufsteigend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CBCB"/>
      </a:accent1>
      <a:accent2>
        <a:srgbClr val="EAEAEA"/>
      </a:accent2>
      <a:accent3>
        <a:srgbClr val="FFFFFF"/>
      </a:accent3>
      <a:accent4>
        <a:srgbClr val="000000"/>
      </a:accent4>
      <a:accent5>
        <a:srgbClr val="E2E2E2"/>
      </a:accent5>
      <a:accent6>
        <a:srgbClr val="D4D4D4"/>
      </a:accent6>
      <a:hlink>
        <a:srgbClr val="5F5F5F"/>
      </a:hlink>
      <a:folHlink>
        <a:srgbClr val="969696"/>
      </a:folHlink>
    </a:clrScheme>
    <a:fontScheme name="Aufsteigend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ufsteigend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steigend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steigend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steigend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steigend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Designs\Aufsteigend.pot</Template>
  <TotalTime>0</TotalTime>
  <Words>667</Words>
  <Application>Microsoft Office PowerPoint</Application>
  <PresentationFormat>Bildschirmpräsentation (4:3)</PresentationFormat>
  <Paragraphs>173</Paragraphs>
  <Slides>52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4" baseType="lpstr">
      <vt:lpstr>Aufsteigend</vt:lpstr>
      <vt:lpstr>Bitmap-Bild</vt:lpstr>
      <vt:lpstr>E-Government-Gesetz</vt:lpstr>
      <vt:lpstr>Verfahrensablauf</vt:lpstr>
      <vt:lpstr>Bürgerkartenumgebung</vt:lpstr>
      <vt:lpstr>Ermittlung der Stammzahl für natürliche Personen</vt:lpstr>
      <vt:lpstr>Ermittlung der Stammzahl für natürliche Personen</vt:lpstr>
      <vt:lpstr>Schutz der Stammzahl natürlicher Personen (§ 12 E-GovG)</vt:lpstr>
      <vt:lpstr>Ermittlung des bereichsspezifischen Personenkennzeichens (bPK)</vt:lpstr>
      <vt:lpstr>Ermittlung des bereichsspezifischen Personenkennzeichens (bPK)</vt:lpstr>
      <vt:lpstr>Schutz des bPK (§ 13 E-GovG)</vt:lpstr>
      <vt:lpstr>Ermittlung des bPK für den privaten Bereich</vt:lpstr>
      <vt:lpstr>Ermittlung des bPK für den privaten Bereich</vt:lpstr>
      <vt:lpstr>Schutz des bPK bei Verwendung im privaten Bereich (§ 15 E-GovG)</vt:lpstr>
      <vt:lpstr>Verwendung des bPK zwischen Behörden unterschiedlicher Bereiche</vt:lpstr>
      <vt:lpstr>Ermittlung des Organwalter-Personenkennzeichens (OwPK)</vt:lpstr>
      <vt:lpstr>Ermittlung des Organwalter-Personenkennzeichens (OwPK)</vt:lpstr>
      <vt:lpstr>Stammzahl natürliche Person  Qq03dPrgcHsx3G0lKSH6SQ==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ERnP1</vt:lpstr>
      <vt:lpstr>ERnP2</vt:lpstr>
      <vt:lpstr>ERnP3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Elektronische Bescheiderstellung</vt:lpstr>
      <vt:lpstr>Elektronische Bescheiderstellung</vt:lpstr>
      <vt:lpstr>Elektronische Bescheiderstellung</vt:lpstr>
      <vt:lpstr>Elektronische Bescheiderstellung</vt:lpstr>
      <vt:lpstr>Verifizierung</vt:lpstr>
      <vt:lpstr>Verifizierung</vt:lpstr>
      <vt:lpstr>Amtssignatur Veröffentlichung</vt:lpstr>
      <vt:lpstr>Amtssignatur Beispiele</vt:lpstr>
      <vt:lpstr>Amtssignatur</vt:lpstr>
      <vt:lpstr>Amtssignatur Mustererledigung</vt:lpstr>
      <vt:lpstr>PowerPoint-Präsentation</vt:lpstr>
      <vt:lpstr>PowerPoint-Präsentation</vt:lpstr>
      <vt:lpstr>Zustelldienste meinbrief</vt:lpstr>
      <vt:lpstr>Zustelldienste Anmeldung1</vt:lpstr>
    </vt:vector>
  </TitlesOfParts>
  <Company>Magistrat der Stadt Wien, MA 14 - ADV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Fotovoltaikanlage – Genehmigung</dc:title>
  <dc:creator>Pauer Karl</dc:creator>
  <cp:lastModifiedBy>Pauer Karl</cp:lastModifiedBy>
  <cp:revision>319</cp:revision>
  <cp:lastPrinted>2012-10-29T16:54:58Z</cp:lastPrinted>
  <dcterms:created xsi:type="dcterms:W3CDTF">2006-11-29T10:20:59Z</dcterms:created>
  <dcterms:modified xsi:type="dcterms:W3CDTF">2016-12-23T10:05:34Z</dcterms:modified>
</cp:coreProperties>
</file>