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1" r:id="rId1"/>
  </p:sldMasterIdLst>
  <p:notesMasterIdLst>
    <p:notesMasterId r:id="rId45"/>
  </p:notesMasterIdLst>
  <p:handoutMasterIdLst>
    <p:handoutMasterId r:id="rId46"/>
  </p:handoutMasterIdLst>
  <p:sldIdLst>
    <p:sldId id="444" r:id="rId2"/>
    <p:sldId id="793" r:id="rId3"/>
    <p:sldId id="794" r:id="rId4"/>
    <p:sldId id="657" r:id="rId5"/>
    <p:sldId id="658" r:id="rId6"/>
    <p:sldId id="659" r:id="rId7"/>
    <p:sldId id="660" r:id="rId8"/>
    <p:sldId id="661" r:id="rId9"/>
    <p:sldId id="687" r:id="rId10"/>
    <p:sldId id="688" r:id="rId11"/>
    <p:sldId id="689" r:id="rId12"/>
    <p:sldId id="690" r:id="rId13"/>
    <p:sldId id="691" r:id="rId14"/>
    <p:sldId id="693" r:id="rId15"/>
    <p:sldId id="828" r:id="rId16"/>
    <p:sldId id="829" r:id="rId17"/>
    <p:sldId id="822" r:id="rId18"/>
    <p:sldId id="823" r:id="rId19"/>
    <p:sldId id="824" r:id="rId20"/>
    <p:sldId id="825" r:id="rId21"/>
    <p:sldId id="826" r:id="rId22"/>
    <p:sldId id="827" r:id="rId23"/>
    <p:sldId id="795" r:id="rId24"/>
    <p:sldId id="796" r:id="rId25"/>
    <p:sldId id="797" r:id="rId26"/>
    <p:sldId id="831" r:id="rId27"/>
    <p:sldId id="832" r:id="rId28"/>
    <p:sldId id="798" r:id="rId29"/>
    <p:sldId id="799" r:id="rId30"/>
    <p:sldId id="800" r:id="rId31"/>
    <p:sldId id="788" r:id="rId32"/>
    <p:sldId id="789" r:id="rId33"/>
    <p:sldId id="790" r:id="rId34"/>
    <p:sldId id="791" r:id="rId35"/>
    <p:sldId id="792" r:id="rId36"/>
    <p:sldId id="685" r:id="rId37"/>
    <p:sldId id="686" r:id="rId38"/>
    <p:sldId id="818" r:id="rId39"/>
    <p:sldId id="819" r:id="rId40"/>
    <p:sldId id="820" r:id="rId41"/>
    <p:sldId id="821" r:id="rId42"/>
    <p:sldId id="833" r:id="rId43"/>
    <p:sldId id="834" r:id="rId4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D"/>
    <a:srgbClr val="FF0000"/>
    <a:srgbClr val="FFD44B"/>
    <a:srgbClr val="A88000"/>
    <a:srgbClr val="8A6900"/>
    <a:srgbClr val="FFFF00"/>
    <a:srgbClr val="006600"/>
    <a:srgbClr val="00FF00"/>
    <a:srgbClr val="D6009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5" autoAdjust="0"/>
    <p:restoredTop sz="94714" autoAdjust="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24867068-2DFB-4792-965B-73AB7B8BCD51}" type="datetimeFigureOut">
              <a:rPr lang="de-AT"/>
              <a:pPr>
                <a:defRPr/>
              </a:pPr>
              <a:t>23.03.2017</a:t>
            </a:fld>
            <a:endParaRPr lang="de-AT" dirty="0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F4C4F66E-50F2-4750-8D16-2751EE4BDBDE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9087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678ACB75-D5C3-4C59-9A40-4BF5419A4723}" type="datetimeFigureOut">
              <a:rPr lang="de-DE"/>
              <a:pPr>
                <a:defRPr/>
              </a:pPr>
              <a:t>23.03.2017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122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2FCADE76-0458-4B2C-AB2C-5EF06335ACF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4941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 descr="justicia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0" y="0"/>
            <a:ext cx="3614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B2E81F-8F0E-49CB-A9FB-6B437BDD682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4D2D-629B-4C46-8EBD-436E728B73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2F4FB-EB5E-43DF-B1C0-5563C2D6B1B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0190-8231-47C8-876E-C5BE84E2768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CCB17-A6C9-4371-A5AA-5D6585180C6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AB03-1A79-42C3-A3A2-AC6935B163F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851E7-DEC9-4403-906D-B4C667880719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46842-0F1A-4357-A9E0-9A6D982D703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564D0-F58B-4CB5-BDE6-DA4F14AC58E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44E3-F6F1-45BE-BF2D-BE86A149E7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588DB-3BAC-4598-B8DF-F44A875204B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AFA0-C208-499F-B067-422DCB88CC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A151-2E24-4743-945C-840397AEC26C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130F-D083-4905-AA90-1212C0408B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95D4-53E5-437D-AA52-CF712AEF3DD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C2537-4B89-4E11-B207-84238AD7E57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8F71-D4A8-406C-9AF7-DAEFD5AE599C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8DD5-030B-470E-AD92-50F16344ACD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EEBC-5075-4EBD-916E-BD803A831A8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D4A0-E633-4FC1-A929-1B2445796BE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AFBA-9B54-4CB2-83E9-36AC0EDC4A1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58A3-3873-47AD-8DF5-CD513CA410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9B0833-6D4F-4B96-8301-8088C051E7C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F60AC3-7C9D-4F13-AC9B-83FA62B651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2055" name="Picture 4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896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Grafik 6" descr="justicia.t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714875"/>
            <a:ext cx="11303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ransition spd="med">
    <p:wipe dir="d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1453658"/>
            <a:ext cx="6840760" cy="1470025"/>
          </a:xfrm>
        </p:spPr>
        <p:txBody>
          <a:bodyPr/>
          <a:lstStyle/>
          <a:p>
            <a:r>
              <a:rPr lang="de-AT" sz="4000" b="1" dirty="0" smtClean="0"/>
              <a:t>Elektronische Signaturen</a:t>
            </a:r>
            <a:endParaRPr lang="de-AT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75856" y="3501008"/>
            <a:ext cx="5688632" cy="1752600"/>
          </a:xfrm>
        </p:spPr>
        <p:txBody>
          <a:bodyPr/>
          <a:lstStyle/>
          <a:p>
            <a:r>
              <a:rPr lang="de-AT" sz="3600" dirty="0" smtClean="0">
                <a:solidFill>
                  <a:schemeClr val="tx1"/>
                </a:solidFill>
              </a:rPr>
              <a:t>Dr. Christoph Brenn, LL.M.</a:t>
            </a:r>
          </a:p>
          <a:p>
            <a:r>
              <a:rPr lang="de-AT" sz="3600" dirty="0" smtClean="0">
                <a:solidFill>
                  <a:schemeClr val="tx1"/>
                </a:solidFill>
              </a:rPr>
              <a:t>Oberster Gerichtshof</a:t>
            </a:r>
          </a:p>
          <a:p>
            <a:r>
              <a:rPr lang="de-AT" sz="2400" dirty="0" smtClean="0">
                <a:solidFill>
                  <a:schemeClr val="tx1"/>
                </a:solidFill>
              </a:rPr>
              <a:t>christoph.brenn@justiz.gv.at</a:t>
            </a:r>
            <a:endParaRPr lang="de-A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1186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Dies gilt beispielsweise für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Abgabe einer </a:t>
            </a:r>
            <a:r>
              <a:rPr lang="de-DE" dirty="0">
                <a:solidFill>
                  <a:srgbClr val="00B0F0"/>
                </a:solidFill>
              </a:rPr>
              <a:t>Bürgschaftserklärung </a:t>
            </a:r>
            <a:r>
              <a:rPr lang="de-DE" dirty="0"/>
              <a:t>durch Personen die nicht Unternehmer iSd UGB sind (§ 1346 </a:t>
            </a:r>
            <a:r>
              <a:rPr lang="de-DE" dirty="0" smtClean="0"/>
              <a:t>Abs </a:t>
            </a:r>
            <a:r>
              <a:rPr lang="de-DE" dirty="0"/>
              <a:t>2 ABGB),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Begründung von </a:t>
            </a:r>
            <a:r>
              <a:rPr lang="de-DE" dirty="0">
                <a:solidFill>
                  <a:srgbClr val="00B0F0"/>
                </a:solidFill>
              </a:rPr>
              <a:t>Wohnungseigentum</a:t>
            </a:r>
            <a:r>
              <a:rPr lang="de-DE" dirty="0"/>
              <a:t> (§ 3 </a:t>
            </a:r>
            <a:r>
              <a:rPr lang="de-DE" dirty="0" smtClean="0"/>
              <a:t>Abs </a:t>
            </a:r>
            <a:r>
              <a:rPr lang="de-DE" dirty="0"/>
              <a:t>1 Z 1 WEG), </a:t>
            </a:r>
            <a:endParaRPr lang="de-DE" dirty="0" smtClean="0"/>
          </a:p>
          <a:p>
            <a:r>
              <a:rPr lang="de-DE" dirty="0" smtClean="0"/>
              <a:t>den </a:t>
            </a:r>
            <a:r>
              <a:rPr lang="de-DE" dirty="0"/>
              <a:t>Abschluss eines </a:t>
            </a:r>
            <a:r>
              <a:rPr lang="de-DE" dirty="0">
                <a:solidFill>
                  <a:srgbClr val="00B0F0"/>
                </a:solidFill>
              </a:rPr>
              <a:t>befristeten Mietvertrages</a:t>
            </a:r>
            <a:r>
              <a:rPr lang="de-DE" dirty="0"/>
              <a:t> (§ 29 </a:t>
            </a:r>
            <a:r>
              <a:rPr lang="de-DE" dirty="0" smtClean="0"/>
              <a:t>Abs </a:t>
            </a:r>
            <a:r>
              <a:rPr lang="de-DE" dirty="0"/>
              <a:t>1 Z 3 MRG),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8FFC51-A591-40B2-A95C-63997AB9E16B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082286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den </a:t>
            </a:r>
            <a:r>
              <a:rPr lang="de-DE" dirty="0">
                <a:solidFill>
                  <a:srgbClr val="00B0F0"/>
                </a:solidFill>
              </a:rPr>
              <a:t>Bauträgervertrag</a:t>
            </a:r>
            <a:r>
              <a:rPr lang="de-DE" dirty="0"/>
              <a:t> (§ 3 </a:t>
            </a:r>
            <a:r>
              <a:rPr lang="de-DE" dirty="0" smtClean="0"/>
              <a:t>Abs </a:t>
            </a:r>
            <a:r>
              <a:rPr lang="de-DE" dirty="0"/>
              <a:t>1 BTVG), </a:t>
            </a:r>
          </a:p>
          <a:p>
            <a:r>
              <a:rPr lang="de-DE" dirty="0" smtClean="0"/>
              <a:t>bestimmte </a:t>
            </a:r>
            <a:r>
              <a:rPr lang="de-DE" dirty="0"/>
              <a:t>Regelungen im </a:t>
            </a:r>
            <a:r>
              <a:rPr lang="de-DE" dirty="0">
                <a:solidFill>
                  <a:srgbClr val="00B0F0"/>
                </a:solidFill>
              </a:rPr>
              <a:t>Maklervertrag</a:t>
            </a:r>
            <a:r>
              <a:rPr lang="de-DE" dirty="0"/>
              <a:t> (§ 31 KSchG),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Anerkennung eines </a:t>
            </a:r>
            <a:r>
              <a:rPr lang="de-DE" dirty="0" smtClean="0"/>
              <a:t>schwebend </a:t>
            </a:r>
            <a:r>
              <a:rPr lang="de-DE" dirty="0"/>
              <a:t>unwirksamen Vertrages durch den </a:t>
            </a:r>
            <a:r>
              <a:rPr lang="de-DE" dirty="0">
                <a:solidFill>
                  <a:srgbClr val="00B0F0"/>
                </a:solidFill>
              </a:rPr>
              <a:t>volljährig</a:t>
            </a:r>
            <a:r>
              <a:rPr lang="de-DE" dirty="0"/>
              <a:t> Gewordenen (§ 168 ABGB),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Annahme </a:t>
            </a:r>
            <a:r>
              <a:rPr lang="de-DE" dirty="0">
                <a:solidFill>
                  <a:srgbClr val="00B0F0"/>
                </a:solidFill>
              </a:rPr>
              <a:t>an Kindes statt</a:t>
            </a:r>
            <a:r>
              <a:rPr lang="de-DE" dirty="0"/>
              <a:t> (§ 192 ABGB),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52BFAC-141A-4EFD-A25F-6C5A377F7CA0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5835268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eine </a:t>
            </a:r>
            <a:r>
              <a:rPr lang="de-DE" dirty="0">
                <a:solidFill>
                  <a:srgbClr val="00B0F0"/>
                </a:solidFill>
              </a:rPr>
              <a:t>Schenkung</a:t>
            </a:r>
            <a:r>
              <a:rPr lang="de-DE" dirty="0"/>
              <a:t> ohne wirkliche Übergabe (§ 943 ABGB), </a:t>
            </a:r>
            <a:endParaRPr lang="de-DE" dirty="0" smtClean="0"/>
          </a:p>
          <a:p>
            <a:r>
              <a:rPr lang="de-DE" dirty="0" smtClean="0"/>
              <a:t>Verträge </a:t>
            </a:r>
            <a:r>
              <a:rPr lang="de-DE" dirty="0"/>
              <a:t>über Leistungen zur </a:t>
            </a:r>
            <a:r>
              <a:rPr lang="de-DE" dirty="0">
                <a:solidFill>
                  <a:srgbClr val="00B0F0"/>
                </a:solidFill>
              </a:rPr>
              <a:t>Sanierung</a:t>
            </a:r>
            <a:r>
              <a:rPr lang="de-DE" dirty="0"/>
              <a:t> von Wohnräumen (§ 26d KSchG) </a:t>
            </a:r>
            <a:endParaRPr lang="de-DE" dirty="0" smtClean="0"/>
          </a:p>
          <a:p>
            <a:r>
              <a:rPr lang="de-DE" dirty="0" smtClean="0"/>
              <a:t>oder </a:t>
            </a:r>
            <a:r>
              <a:rPr lang="de-DE" dirty="0"/>
              <a:t>den </a:t>
            </a:r>
            <a:r>
              <a:rPr lang="de-DE" dirty="0">
                <a:solidFill>
                  <a:srgbClr val="00B0F0"/>
                </a:solidFill>
              </a:rPr>
              <a:t>Heimvertrag</a:t>
            </a:r>
            <a:r>
              <a:rPr lang="de-DE" dirty="0"/>
              <a:t> (§ 27d </a:t>
            </a:r>
            <a:r>
              <a:rPr lang="de-DE" dirty="0" smtClean="0"/>
              <a:t>Abs </a:t>
            </a:r>
            <a:r>
              <a:rPr lang="de-DE" dirty="0"/>
              <a:t>5 KSchG).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2535E5-F259-4347-A029-B991CFE8166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792494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Der </a:t>
            </a:r>
            <a:r>
              <a:rPr lang="de-DE" dirty="0"/>
              <a:t>Entwurf </a:t>
            </a:r>
            <a:r>
              <a:rPr lang="de-DE" dirty="0" smtClean="0"/>
              <a:t>sieht davon </a:t>
            </a:r>
            <a:r>
              <a:rPr lang="de-DE" dirty="0"/>
              <a:t>ab, weitere besondere Formerfordernisse </a:t>
            </a:r>
            <a:endParaRPr lang="de-DE" dirty="0" smtClean="0"/>
          </a:p>
          <a:p>
            <a:pPr lvl="1"/>
            <a:r>
              <a:rPr lang="de-DE" sz="3200" dirty="0" smtClean="0"/>
              <a:t>(§ 4 Abs </a:t>
            </a:r>
            <a:r>
              <a:rPr lang="de-DE" sz="3200" dirty="0"/>
              <a:t>2 </a:t>
            </a:r>
            <a:r>
              <a:rPr lang="de-DE" sz="3200" dirty="0" smtClean="0"/>
              <a:t>SigG: Willenserklärungen oder Eingaben, die der Form einer </a:t>
            </a:r>
            <a:r>
              <a:rPr lang="de-DE" sz="3200" dirty="0"/>
              <a:t>öffentlichen Beglaubigung, einer gerichtlichen oder notariellen Beurkundung oder eines </a:t>
            </a:r>
            <a:r>
              <a:rPr lang="de-DE" sz="3200" dirty="0" smtClean="0"/>
              <a:t>Notariatsakts bedürfen) </a:t>
            </a:r>
          </a:p>
          <a:p>
            <a:r>
              <a:rPr lang="de-DE" dirty="0" smtClean="0"/>
              <a:t>zu schaffen. </a:t>
            </a:r>
            <a:r>
              <a:rPr lang="de-DE" dirty="0" smtClean="0">
                <a:solidFill>
                  <a:srgbClr val="FFC000"/>
                </a:solidFill>
              </a:rPr>
              <a:t>[???]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7A7C1-B4DA-4A4C-9862-87C5E755C9D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9493341"/>
      </p:ext>
    </p:extLst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Das ändert aber nichts daran, dass vertraglich oder gesetzlich bestimmte Formerfordernisse zur Wirksamkeit einer Erklärung oder eines Rechtsgeschäfts nach wie vor beispielsweise einen </a:t>
            </a:r>
            <a:r>
              <a:rPr lang="de-DE" dirty="0">
                <a:solidFill>
                  <a:srgbClr val="00B0F0"/>
                </a:solidFill>
              </a:rPr>
              <a:t>Notariatsakt</a:t>
            </a:r>
            <a:r>
              <a:rPr lang="de-DE" dirty="0"/>
              <a:t> oder eine gerichtliche oder notarielle </a:t>
            </a:r>
            <a:r>
              <a:rPr lang="de-DE" dirty="0">
                <a:solidFill>
                  <a:srgbClr val="00B0F0"/>
                </a:solidFill>
              </a:rPr>
              <a:t>Beglaubigung</a:t>
            </a:r>
            <a:r>
              <a:rPr lang="de-DE" dirty="0"/>
              <a:t> </a:t>
            </a:r>
            <a:r>
              <a:rPr lang="de-DE" dirty="0" smtClean="0"/>
              <a:t>verlangen.</a:t>
            </a:r>
          </a:p>
          <a:p>
            <a:r>
              <a:rPr lang="de-DE" dirty="0" smtClean="0">
                <a:solidFill>
                  <a:srgbClr val="FFC000"/>
                </a:solidFill>
              </a:rPr>
              <a:t>[Regelungen in Notariatsordnung bleiben]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5BC57B-BF31-4B9B-A4EE-0006022854E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81745"/>
      </p:ext>
    </p:extLst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Schriftlichkeit ist Unterschrift</a:t>
            </a:r>
          </a:p>
          <a:p>
            <a:pPr lvl="1"/>
            <a:r>
              <a:rPr lang="de-DE" dirty="0" smtClean="0"/>
              <a:t>§ 886 ABGB</a:t>
            </a:r>
          </a:p>
          <a:p>
            <a:r>
              <a:rPr lang="de-DE" dirty="0" smtClean="0"/>
              <a:t>„Schriftlich“ nach Zweck?</a:t>
            </a:r>
          </a:p>
          <a:p>
            <a:pPr lvl="1"/>
            <a:r>
              <a:rPr lang="de-DE" dirty="0" smtClean="0"/>
              <a:t>§ 1b VersVG: Soweit dieses BG für Erklärungen die </a:t>
            </a:r>
            <a:r>
              <a:rPr lang="de-DE" dirty="0" smtClean="0">
                <a:solidFill>
                  <a:srgbClr val="FF0000"/>
                </a:solidFill>
              </a:rPr>
              <a:t>Schriftform</a:t>
            </a:r>
            <a:r>
              <a:rPr lang="de-DE" dirty="0" smtClean="0"/>
              <a:t> (Schriftlichkeit) verlangt, sind § 886 ABGB und § 4 SigG (SVG) anzuwenden. Soweit dieses BG die </a:t>
            </a:r>
            <a:r>
              <a:rPr lang="de-DE" dirty="0" smtClean="0">
                <a:solidFill>
                  <a:srgbClr val="FF0000"/>
                </a:solidFill>
              </a:rPr>
              <a:t>geschriebene Form </a:t>
            </a:r>
            <a:r>
              <a:rPr lang="de-DE" dirty="0" smtClean="0"/>
              <a:t>verlangt, ist keine Unterschrift oder qualifizierte elektronische Signatur erforderlich.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FF2215-D996-4274-9D0F-47A008D02DB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3952346"/>
      </p:ext>
    </p:extLst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Zugang nach Zweck?</a:t>
            </a:r>
          </a:p>
          <a:p>
            <a:pPr lvl="1"/>
            <a:r>
              <a:rPr lang="de-DE" dirty="0" smtClean="0"/>
              <a:t>Die </a:t>
            </a:r>
            <a:r>
              <a:rPr lang="de-DE" dirty="0" smtClean="0">
                <a:solidFill>
                  <a:srgbClr val="FF0000"/>
                </a:solidFill>
              </a:rPr>
              <a:t>Willenserklärung</a:t>
            </a:r>
            <a:r>
              <a:rPr lang="de-DE" dirty="0" smtClean="0"/>
              <a:t> muss zugehen!</a:t>
            </a:r>
          </a:p>
          <a:p>
            <a:pPr lvl="1"/>
            <a:r>
              <a:rPr lang="de-DE" dirty="0" smtClean="0"/>
              <a:t>Aber:</a:t>
            </a:r>
          </a:p>
          <a:p>
            <a:pPr lvl="1"/>
            <a:r>
              <a:rPr lang="de-DE" dirty="0" smtClean="0"/>
              <a:t>9 Ob 41/12p: Übermittlung per Fax (Bürgschaft)</a:t>
            </a:r>
          </a:p>
          <a:p>
            <a:pPr lvl="1"/>
            <a:r>
              <a:rPr lang="de-DE" dirty="0" smtClean="0"/>
              <a:t>1 Ob 161/13b: (Interzedent)</a:t>
            </a:r>
          </a:p>
          <a:p>
            <a:pPr lvl="1"/>
            <a:r>
              <a:rPr lang="de-DE" dirty="0" smtClean="0"/>
              <a:t>9 ObA 110/15i: Übermittlung eines Fotos per WhatsApp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2690AD-33C9-4D15-A22C-0A1413541C3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443121"/>
      </p:ext>
    </p:extLst>
  </p:cSld>
  <p:clrMapOvr>
    <a:masterClrMapping/>
  </p:clrMapOvr>
  <p:transition spd="med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§ 1a NO: </a:t>
            </a:r>
            <a:r>
              <a:rPr lang="de-DE" dirty="0" smtClean="0"/>
              <a:t>Sämtliche bei den Amtsgeschäften nach § 1 entsprechend den Bestimmungen dieses BG von dem Notar oder vor dem Notar gesetzten oder bekräftigen elektronischen Signaturen entfalten auch die Rechtswirkungen der Schriftlichkeit im Sinn des § 886 ABGB.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CD3889-D025-4DC6-BDC1-EC855E6A0EC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3005802"/>
      </p:ext>
    </p:extLst>
  </p:cSld>
  <p:clrMapOvr>
    <a:masterClrMapping/>
  </p:clrMapOvr>
  <p:transition spd="med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§ 13 NO:</a:t>
            </a:r>
            <a:r>
              <a:rPr lang="de-DE" dirty="0" smtClean="0"/>
              <a:t> (</a:t>
            </a:r>
            <a:r>
              <a:rPr lang="de-DE" dirty="0"/>
              <a:t>1) </a:t>
            </a:r>
            <a:r>
              <a:rPr lang="de-DE" dirty="0" smtClean="0"/>
              <a:t>Zum </a:t>
            </a:r>
            <a:r>
              <a:rPr lang="de-DE" dirty="0"/>
              <a:t>Zweck der elektronischen Unterfertigung bei den Amtsgeschäften nach § 1 ist der Notar verpflichtet, sich einer qualifizierten elektronischen Signatur </a:t>
            </a:r>
            <a:r>
              <a:rPr lang="de-DE" dirty="0" smtClean="0"/>
              <a:t>zu </a:t>
            </a:r>
            <a:r>
              <a:rPr lang="de-DE" dirty="0"/>
              <a:t>bedienen, die der Errichtung öffentlicher Urkunden vorbehalten ist </a:t>
            </a:r>
            <a:endParaRPr lang="de-DE" dirty="0" smtClean="0"/>
          </a:p>
          <a:p>
            <a:r>
              <a:rPr lang="de-DE" dirty="0" smtClean="0"/>
              <a:t>(</a:t>
            </a:r>
            <a:r>
              <a:rPr lang="de-DE" dirty="0">
                <a:solidFill>
                  <a:srgbClr val="FF0000"/>
                </a:solidFill>
              </a:rPr>
              <a:t>elektronische Beurkundungssignatur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4D4805-CE58-49BC-89C0-5A04D619C76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681211"/>
      </p:ext>
    </p:extLst>
  </p:cSld>
  <p:clrMapOvr>
    <a:masterClrMapping/>
  </p:clrMapOvr>
  <p:transition spd="med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Der Notar ist berechtigt, sich bei der Besorgung der Amtsgeschäfte nach § 5 einer qualifizierten elektronischen Signatur </a:t>
            </a:r>
            <a:r>
              <a:rPr lang="de-DE" dirty="0" smtClean="0"/>
              <a:t>als </a:t>
            </a:r>
            <a:r>
              <a:rPr lang="de-DE" dirty="0"/>
              <a:t>Notar zu </a:t>
            </a:r>
            <a:r>
              <a:rPr lang="de-DE" dirty="0" smtClean="0"/>
              <a:t>bedienen</a:t>
            </a:r>
          </a:p>
          <a:p>
            <a:r>
              <a:rPr lang="de-DE" dirty="0" smtClean="0"/>
              <a:t>(</a:t>
            </a:r>
            <a:r>
              <a:rPr lang="de-DE" dirty="0" smtClean="0">
                <a:solidFill>
                  <a:srgbClr val="FF0000"/>
                </a:solidFill>
              </a:rPr>
              <a:t>elektronische </a:t>
            </a:r>
            <a:r>
              <a:rPr lang="de-DE" dirty="0">
                <a:solidFill>
                  <a:srgbClr val="FF0000"/>
                </a:solidFill>
              </a:rPr>
              <a:t>Notarsignatur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D47241-D525-45F2-A1C1-4C2E21AD76C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920824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25: 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1) Einer elektronischen Signatur darf die Rechtswirkung und die Zulässigkeit als </a:t>
            </a:r>
            <a:r>
              <a:rPr lang="de-DE" dirty="0">
                <a:solidFill>
                  <a:srgbClr val="FF0000"/>
                </a:solidFill>
              </a:rPr>
              <a:t>Beweismittel</a:t>
            </a:r>
            <a:r>
              <a:rPr lang="de-DE" dirty="0"/>
              <a:t> in Gerichtsverfahren nicht allein deshalb abgesprochen werden, weil sie in elektronischer Form vorliegt oder weil sie die Anforderungen an qualifizierte elektronische Signaturen nicht erfüllt.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D49CF1-ECE6-4D9F-B450-EE642981154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5250648"/>
      </p:ext>
    </p:extLst>
  </p:cSld>
  <p:clrMapOvr>
    <a:masterClrMapping/>
  </p:clrMapOvr>
  <p:transition spd="med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Das Verlangen auf Ausstellung der qualifizierten Zertifikate und der Ausweiskarten für die elektronische Beurkundungssignatur und die elektronische Notarsignatur ist </a:t>
            </a:r>
            <a:r>
              <a:rPr lang="de-DE" dirty="0" smtClean="0"/>
              <a:t>bei </a:t>
            </a:r>
            <a:r>
              <a:rPr lang="de-DE" dirty="0"/>
              <a:t>der zuständigen </a:t>
            </a:r>
            <a:r>
              <a:rPr lang="de-DE" dirty="0">
                <a:solidFill>
                  <a:srgbClr val="FF0000"/>
                </a:solidFill>
              </a:rPr>
              <a:t>Notariatskammer </a:t>
            </a:r>
            <a:r>
              <a:rPr lang="de-DE" dirty="0"/>
              <a:t>einzubringen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69C7E0-A1CC-4902-990A-6E76E27F09AB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1985649"/>
      </p:ext>
    </p:extLst>
  </p:cSld>
  <p:clrMapOvr>
    <a:masterClrMapping/>
  </p:clrMapOvr>
  <p:transition spd="med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Die </a:t>
            </a:r>
            <a:r>
              <a:rPr lang="de-DE" dirty="0">
                <a:solidFill>
                  <a:srgbClr val="FF0000"/>
                </a:solidFill>
              </a:rPr>
              <a:t>Eigenschaft als Notar</a:t>
            </a:r>
            <a:r>
              <a:rPr lang="de-DE" dirty="0"/>
              <a:t> ist in das qualifizierte Zertifikat </a:t>
            </a:r>
            <a:r>
              <a:rPr lang="de-DE" dirty="0" smtClean="0"/>
              <a:t>aufzunehmen, </a:t>
            </a:r>
            <a:r>
              <a:rPr lang="de-DE" dirty="0"/>
              <a:t>wenn diese zuverlässig nachgewiesen ist. </a:t>
            </a:r>
            <a:endParaRPr lang="de-DE" dirty="0" smtClean="0"/>
          </a:p>
          <a:p>
            <a:r>
              <a:rPr lang="de-DE" dirty="0" smtClean="0"/>
              <a:t>Erlöschen des Amtes</a:t>
            </a:r>
            <a:endParaRPr lang="de-DE" dirty="0"/>
          </a:p>
          <a:p>
            <a:pPr lvl="1"/>
            <a:r>
              <a:rPr lang="de-DE" sz="3000" dirty="0" smtClean="0"/>
              <a:t>Der </a:t>
            </a:r>
            <a:r>
              <a:rPr lang="de-DE" sz="3000" dirty="0"/>
              <a:t>Notar hat die Ausweiskarten umgehend der Notariatskammer zurückzustellen und den Widerruf der Zertifikate </a:t>
            </a:r>
            <a:r>
              <a:rPr lang="de-DE" sz="3000" dirty="0" smtClean="0"/>
              <a:t>beim VDA zu veranlassen.</a:t>
            </a:r>
            <a:endParaRPr lang="de-DE" sz="3000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45033-5361-445A-90DE-D70E2A61252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2320575"/>
      </p:ext>
    </p:extLst>
  </p:cSld>
  <p:clrMapOvr>
    <a:masterClrMapping/>
  </p:clrMapOvr>
  <p:transition spd="med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4713387"/>
          </a:xfrm>
        </p:spPr>
        <p:txBody>
          <a:bodyPr/>
          <a:lstStyle/>
          <a:p>
            <a:r>
              <a:rPr lang="de-DE" dirty="0" smtClean="0"/>
              <a:t>Genuine Beurkundungssignatur</a:t>
            </a:r>
          </a:p>
          <a:p>
            <a:pPr lvl="1"/>
            <a:r>
              <a:rPr lang="de-DE" sz="3200" dirty="0" smtClean="0"/>
              <a:t>Zertifikat mit Attribut</a:t>
            </a:r>
          </a:p>
          <a:p>
            <a:pPr lvl="1"/>
            <a:r>
              <a:rPr lang="de-DE" sz="3200" dirty="0" smtClean="0"/>
              <a:t>Beurkundungsvermerk (Richtigkeit wird bestätigt) und Bildmarke des Amtssiegels</a:t>
            </a:r>
          </a:p>
          <a:p>
            <a:pPr lvl="1"/>
            <a:r>
              <a:rPr lang="de-DE" sz="3200" dirty="0" smtClean="0"/>
              <a:t>Bildliche Darstellung der Beurkundungssignatur mit Prüfinformation</a:t>
            </a:r>
          </a:p>
          <a:p>
            <a:r>
              <a:rPr lang="de-DE" dirty="0" smtClean="0"/>
              <a:t>Archivierungssignatur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28004-C155-44C2-B614-F1BD30E0316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56128"/>
      </p:ext>
    </p:extLst>
  </p:cSld>
  <p:clrMapOvr>
    <a:masterClrMapping/>
  </p:clrMapOvr>
  <p:transition spd="med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§ 294 ZPO:</a:t>
            </a:r>
            <a:r>
              <a:rPr lang="de-DE" dirty="0" smtClean="0"/>
              <a:t> Auf </a:t>
            </a:r>
            <a:r>
              <a:rPr lang="de-DE" dirty="0"/>
              <a:t>Papier oder </a:t>
            </a:r>
            <a:r>
              <a:rPr lang="de-DE" dirty="0">
                <a:solidFill>
                  <a:srgbClr val="FF0000"/>
                </a:solidFill>
              </a:rPr>
              <a:t>elektronisch</a:t>
            </a:r>
            <a:r>
              <a:rPr lang="de-DE" dirty="0"/>
              <a:t> errichtete Privaturkunden begründen, </a:t>
            </a:r>
            <a:endParaRPr lang="de-DE" dirty="0" smtClean="0"/>
          </a:p>
          <a:p>
            <a:r>
              <a:rPr lang="de-DE" dirty="0" smtClean="0"/>
              <a:t>sofern </a:t>
            </a:r>
            <a:r>
              <a:rPr lang="de-DE" dirty="0"/>
              <a:t>sie von den Ausstellern </a:t>
            </a:r>
            <a:r>
              <a:rPr lang="de-DE" dirty="0">
                <a:solidFill>
                  <a:srgbClr val="FF0000"/>
                </a:solidFill>
              </a:rPr>
              <a:t>unterschrieben</a:t>
            </a:r>
            <a:r>
              <a:rPr lang="de-DE" dirty="0"/>
              <a:t> oder mit ihrem gerichtlich oder notariell beglaubigten Handzeichen versehen sind, </a:t>
            </a:r>
            <a:endParaRPr lang="de-DE" dirty="0" smtClean="0"/>
          </a:p>
          <a:p>
            <a:r>
              <a:rPr lang="de-DE" dirty="0" smtClean="0"/>
              <a:t>vollen </a:t>
            </a:r>
            <a:r>
              <a:rPr lang="de-DE" dirty="0"/>
              <a:t>Beweis dafür, dass die in denselben enthaltenen Erklärungen von den Ausstellern herrühren.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3D047C-6ACD-4CFB-A2E5-6E21D98A93E4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0831589"/>
      </p:ext>
    </p:extLst>
  </p:cSld>
  <p:clrMapOvr>
    <a:masterClrMapping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8DD25B-C879-4007-84BD-EF6F1FA377E3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153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153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B782D6-EBE3-4392-A9F8-EA98B8A18459}" type="slidenum">
              <a:rPr lang="de-DE" smtClean="0"/>
              <a:pPr/>
              <a:t>24</a:t>
            </a:fld>
            <a:endParaRPr lang="de-DE" dirty="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Rechtswirkungen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84784"/>
            <a:ext cx="7520384" cy="475250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dirty="0" smtClean="0"/>
              <a:t>§ 294 ZPO - Vermutung der Echtheit des </a:t>
            </a:r>
            <a:r>
              <a:rPr lang="de-DE" dirty="0" smtClean="0">
                <a:solidFill>
                  <a:srgbClr val="FF0000"/>
                </a:solidFill>
              </a:rPr>
              <a:t>Inhalts</a:t>
            </a:r>
            <a:r>
              <a:rPr lang="de-DE" dirty="0" smtClean="0"/>
              <a:t> einer unterschriebenen Privaturkunde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3200" dirty="0" smtClean="0"/>
              <a:t>Echtheit Unterschrift gilt als </a:t>
            </a:r>
            <a:r>
              <a:rPr lang="de-DE" sz="3200" dirty="0" smtClean="0">
                <a:solidFill>
                  <a:srgbClr val="FF0000"/>
                </a:solidFill>
              </a:rPr>
              <a:t>unbestritten</a:t>
            </a:r>
            <a:r>
              <a:rPr lang="de-DE" sz="3200" dirty="0" smtClean="0"/>
              <a:t>, wenn Bestreitung unterlässt (§ 312)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3200" dirty="0"/>
              <a:t>Gleichstellung elektronisches Dokument </a:t>
            </a:r>
            <a:r>
              <a:rPr lang="de-DE" sz="3200" dirty="0" smtClean="0"/>
              <a:t>- </a:t>
            </a:r>
            <a:r>
              <a:rPr lang="de-DE" sz="3200" dirty="0"/>
              <a:t>Urkundenbeweis</a:t>
            </a:r>
          </a:p>
          <a:p>
            <a:pPr eaLnBrk="1" hangingPunct="1">
              <a:lnSpc>
                <a:spcPct val="80000"/>
              </a:lnSpc>
            </a:pPr>
            <a:r>
              <a:rPr lang="de-AT" dirty="0" smtClean="0"/>
              <a:t>Öffentliche Urkunde: § 292 ZPO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05368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700809"/>
            <a:ext cx="7571184" cy="410445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600" dirty="0"/>
              <a:t>N</a:t>
            </a:r>
            <a:r>
              <a:rPr lang="de-DE" sz="3600" dirty="0" smtClean="0"/>
              <a:t>icht</a:t>
            </a:r>
            <a:r>
              <a:rPr lang="de-DE" sz="3600" dirty="0"/>
              <a:t>: </a:t>
            </a:r>
            <a:endParaRPr lang="de-DE" sz="3600" dirty="0" smtClean="0"/>
          </a:p>
          <a:p>
            <a:pPr eaLnBrk="1" hangingPunct="1">
              <a:lnSpc>
                <a:spcPct val="80000"/>
              </a:lnSpc>
            </a:pPr>
            <a:r>
              <a:rPr lang="de-DE" sz="3600" dirty="0" smtClean="0"/>
              <a:t>Vermutung</a:t>
            </a:r>
            <a:r>
              <a:rPr lang="de-DE" sz="3600" dirty="0"/>
              <a:t>, dass Signator verwendet</a:t>
            </a:r>
          </a:p>
          <a:p>
            <a:pPr lvl="1" eaLnBrk="1" hangingPunct="1">
              <a:lnSpc>
                <a:spcPct val="80000"/>
              </a:lnSpc>
            </a:pPr>
            <a:r>
              <a:rPr lang="de-AT" sz="3600" dirty="0"/>
              <a:t>Prima </a:t>
            </a:r>
            <a:r>
              <a:rPr lang="de-AT" sz="3600" dirty="0" smtClean="0"/>
              <a:t>facie</a:t>
            </a:r>
          </a:p>
          <a:p>
            <a:pPr lvl="1" eaLnBrk="1" hangingPunct="1">
              <a:lnSpc>
                <a:spcPct val="80000"/>
              </a:lnSpc>
            </a:pPr>
            <a:r>
              <a:rPr lang="de-AT" sz="3600" dirty="0" smtClean="0"/>
              <a:t>Nähe zum Beweis</a:t>
            </a:r>
            <a:endParaRPr lang="de-AT" sz="3600" dirty="0"/>
          </a:p>
          <a:p>
            <a:pPr lvl="1" eaLnBrk="1" hangingPunct="1">
              <a:lnSpc>
                <a:spcPct val="80000"/>
              </a:lnSpc>
            </a:pPr>
            <a:r>
              <a:rPr lang="de-AT" sz="3600" dirty="0"/>
              <a:t>„Rechtsscheinshaftung</a:t>
            </a:r>
            <a:r>
              <a:rPr lang="de-AT" sz="3600" dirty="0" smtClean="0"/>
              <a:t>“</a:t>
            </a:r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82C33B-2990-40B2-8B0E-D5ED1464E88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4391913"/>
      </p:ext>
    </p:extLst>
  </p:cSld>
  <p:clrMapOvr>
    <a:masterClrMapping/>
  </p:clrMapOvr>
  <p:transition spd="med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de-DE" dirty="0" smtClean="0"/>
              <a:t>Rechtswirkungen [Anerkennung]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64896" cy="4525963"/>
          </a:xfrm>
        </p:spPr>
        <p:txBody>
          <a:bodyPr/>
          <a:lstStyle/>
          <a:p>
            <a:r>
              <a:rPr lang="de-DE" b="1" dirty="0" smtClean="0"/>
              <a:t>Art 25:</a:t>
            </a:r>
            <a:r>
              <a:rPr lang="de-DE" dirty="0" smtClean="0"/>
              <a:t> (3</a:t>
            </a:r>
            <a:r>
              <a:rPr lang="de-DE" dirty="0"/>
              <a:t>) Eine qualifizierte elektronische Signatur, die auf einem in einem Mitgliedstaat ausgestellten qualifizierten </a:t>
            </a:r>
            <a:r>
              <a:rPr lang="de-DE" dirty="0">
                <a:solidFill>
                  <a:srgbClr val="FFC000"/>
                </a:solidFill>
              </a:rPr>
              <a:t>Zertifikat</a:t>
            </a:r>
            <a:r>
              <a:rPr lang="de-DE" dirty="0"/>
              <a:t> beruht, wird in allen anderen Mitgliedstaaten als qualifizierte elektronische Signatur </a:t>
            </a:r>
            <a:r>
              <a:rPr lang="de-DE" dirty="0">
                <a:solidFill>
                  <a:srgbClr val="FF0000"/>
                </a:solidFill>
              </a:rPr>
              <a:t>anerkannt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sz="3000" dirty="0" smtClean="0">
                <a:solidFill>
                  <a:srgbClr val="FFC000"/>
                </a:solidFill>
              </a:rPr>
              <a:t>[Anerkennung qualifizierte Signaturerstellungseinheit und Sicherheitsbestätigung?]</a:t>
            </a:r>
            <a:endParaRPr lang="de-DE" sz="3000" dirty="0">
              <a:solidFill>
                <a:srgbClr val="FFC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35F2C2-9C24-4E8F-8044-3CCB619AD24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1240126"/>
      </p:ext>
    </p:extLst>
  </p:cSld>
  <p:clrMapOvr>
    <a:masterClrMapping/>
  </p:clrMapOvr>
  <p:transition spd="med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Internationale Aspekte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00200"/>
            <a:ext cx="8424936" cy="4525963"/>
          </a:xfrm>
        </p:spPr>
        <p:txBody>
          <a:bodyPr/>
          <a:lstStyle/>
          <a:p>
            <a:r>
              <a:rPr lang="de-DE" b="1" dirty="0" smtClean="0"/>
              <a:t>Art 14: </a:t>
            </a:r>
            <a:r>
              <a:rPr lang="de-DE" dirty="0" smtClean="0"/>
              <a:t>(1</a:t>
            </a:r>
            <a:r>
              <a:rPr lang="de-DE" dirty="0"/>
              <a:t>) </a:t>
            </a:r>
            <a:r>
              <a:rPr lang="de-DE" dirty="0" smtClean="0"/>
              <a:t>Vertrauensdienste </a:t>
            </a:r>
            <a:r>
              <a:rPr lang="de-DE" dirty="0" smtClean="0">
                <a:solidFill>
                  <a:srgbClr val="FFC000"/>
                </a:solidFill>
              </a:rPr>
              <a:t>[Zertifikate]</a:t>
            </a:r>
            <a:r>
              <a:rPr lang="de-DE" dirty="0" smtClean="0"/>
              <a:t>, </a:t>
            </a:r>
            <a:r>
              <a:rPr lang="de-DE" dirty="0"/>
              <a:t>die von in einem </a:t>
            </a:r>
            <a:r>
              <a:rPr lang="de-DE" dirty="0">
                <a:solidFill>
                  <a:srgbClr val="FF0000"/>
                </a:solidFill>
              </a:rPr>
              <a:t>Drittland</a:t>
            </a:r>
            <a:r>
              <a:rPr lang="de-DE" dirty="0"/>
              <a:t> niedergelassenen </a:t>
            </a:r>
            <a:r>
              <a:rPr lang="de-DE" dirty="0" smtClean="0"/>
              <a:t>VDA </a:t>
            </a:r>
            <a:r>
              <a:rPr lang="de-DE" dirty="0"/>
              <a:t>bereitgestellt werden, werden als rechtlich </a:t>
            </a:r>
            <a:r>
              <a:rPr lang="de-DE" dirty="0">
                <a:solidFill>
                  <a:srgbClr val="FF0000"/>
                </a:solidFill>
              </a:rPr>
              <a:t>gleichwertig</a:t>
            </a:r>
            <a:r>
              <a:rPr lang="de-DE" dirty="0"/>
              <a:t> </a:t>
            </a:r>
            <a:r>
              <a:rPr lang="de-DE" dirty="0" smtClean="0"/>
              <a:t>anerkannt</a:t>
            </a:r>
            <a:r>
              <a:rPr lang="de-DE" dirty="0"/>
              <a:t>, </a:t>
            </a:r>
            <a:r>
              <a:rPr lang="de-DE" dirty="0" smtClean="0"/>
              <a:t>sofern diese </a:t>
            </a:r>
            <a:r>
              <a:rPr lang="de-DE" dirty="0"/>
              <a:t>im Rahmen einer gemäß </a:t>
            </a:r>
            <a:r>
              <a:rPr lang="de-DE" dirty="0" smtClean="0"/>
              <a:t>Art </a:t>
            </a:r>
            <a:r>
              <a:rPr lang="de-DE" dirty="0"/>
              <a:t>218 AEUV geschlossenen </a:t>
            </a:r>
            <a:r>
              <a:rPr lang="de-DE" dirty="0">
                <a:solidFill>
                  <a:srgbClr val="C00000"/>
                </a:solidFill>
              </a:rPr>
              <a:t>Vereinbarung</a:t>
            </a:r>
            <a:r>
              <a:rPr lang="de-DE" dirty="0"/>
              <a:t> zwischen der Union und dem </a:t>
            </a:r>
            <a:r>
              <a:rPr lang="de-DE" dirty="0" smtClean="0"/>
              <a:t>Drittland </a:t>
            </a:r>
            <a:r>
              <a:rPr lang="de-DE" dirty="0"/>
              <a:t>oder einer </a:t>
            </a:r>
            <a:r>
              <a:rPr lang="de-DE" dirty="0" smtClean="0"/>
              <a:t>internationalen Organisation </a:t>
            </a:r>
            <a:r>
              <a:rPr lang="de-DE" dirty="0"/>
              <a:t>anerkannt sind</a:t>
            </a:r>
            <a:r>
              <a:rPr lang="de-DE" dirty="0" smtClean="0"/>
              <a:t>. </a:t>
            </a:r>
            <a:r>
              <a:rPr lang="de-DE" dirty="0" smtClean="0">
                <a:solidFill>
                  <a:srgbClr val="FFC000"/>
                </a:solidFill>
              </a:rPr>
              <a:t>[Bestätigungsstellen]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95F24-07D1-47A7-A15F-46F039A70C7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37687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35: 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1) Einem </a:t>
            </a:r>
            <a:r>
              <a:rPr lang="de-DE" dirty="0">
                <a:solidFill>
                  <a:srgbClr val="FF0000"/>
                </a:solidFill>
              </a:rPr>
              <a:t>elektronischen Siegel </a:t>
            </a:r>
            <a:r>
              <a:rPr lang="de-DE" dirty="0"/>
              <a:t>darf die </a:t>
            </a:r>
            <a:r>
              <a:rPr lang="de-DE" dirty="0">
                <a:solidFill>
                  <a:srgbClr val="C00000"/>
                </a:solidFill>
              </a:rPr>
              <a:t>Rechtswirkung</a:t>
            </a:r>
            <a:r>
              <a:rPr lang="de-DE" dirty="0"/>
              <a:t> und die Zulässigkeit als </a:t>
            </a:r>
            <a:r>
              <a:rPr lang="de-DE" dirty="0">
                <a:solidFill>
                  <a:srgbClr val="C00000"/>
                </a:solidFill>
              </a:rPr>
              <a:t>Beweismittel</a:t>
            </a:r>
            <a:r>
              <a:rPr lang="de-DE" dirty="0"/>
              <a:t> in Gerichtsverfahren nicht allein deshalb abgesprochen werden, weil es in einer elektronischen Form vorliegt oder nicht die Anforderungen an qualifizierte elektronische Siegel erfüllt.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28675E-4019-4C25-88F4-67C40E71E0B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048324"/>
      </p:ext>
    </p:extLst>
  </p:cSld>
  <p:clrMapOvr>
    <a:masterClrMapping/>
  </p:clrMapOvr>
  <p:transition spd="med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35: 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(2) Für ein qualifiziertes elektronisches Siegel gilt die Vermutung der </a:t>
            </a:r>
            <a:r>
              <a:rPr lang="de-DE" dirty="0">
                <a:solidFill>
                  <a:srgbClr val="C00000"/>
                </a:solidFill>
              </a:rPr>
              <a:t>Unversehrtheit</a:t>
            </a:r>
            <a:r>
              <a:rPr lang="de-DE" dirty="0"/>
              <a:t> der Daten und der Richtigkeit der </a:t>
            </a:r>
            <a:r>
              <a:rPr lang="de-DE" dirty="0">
                <a:solidFill>
                  <a:srgbClr val="C00000"/>
                </a:solidFill>
              </a:rPr>
              <a:t>Herkunftsangabe</a:t>
            </a:r>
            <a:r>
              <a:rPr lang="de-DE" dirty="0"/>
              <a:t> der Daten, mit denen das qualifizierte elektronische Siegel verbunden ist. </a:t>
            </a:r>
            <a:endParaRPr lang="de-DE" dirty="0" smtClean="0"/>
          </a:p>
          <a:p>
            <a:pPr lvl="1"/>
            <a:r>
              <a:rPr lang="de-DE" sz="3200" dirty="0" smtClean="0"/>
              <a:t>Sicherheitsvermutung</a:t>
            </a:r>
            <a:endParaRPr lang="de-DE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0F862-2FED-417F-9363-52692F77AEB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9374810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25: 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280920" cy="4525963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(2) Eine qualifizierte elektronische Signatur hat die gleiche Rechtswirkung wie eine handschriftliche Unterschrift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</a:p>
          <a:p>
            <a:r>
              <a:rPr lang="de-DE" dirty="0"/>
              <a:t>(3) Eine qualifizierte elektronische Signatur, die auf einem in einem Mitgliedstaat ausgestellten qualifizierten </a:t>
            </a:r>
            <a:r>
              <a:rPr lang="de-DE" dirty="0">
                <a:solidFill>
                  <a:srgbClr val="FFC000"/>
                </a:solidFill>
              </a:rPr>
              <a:t>Zertifikat</a:t>
            </a:r>
            <a:r>
              <a:rPr lang="de-DE" dirty="0"/>
              <a:t> beruht, wird in allen anderen Mitgliedstaaten als qualifizierte elektronische Signatur </a:t>
            </a:r>
            <a:r>
              <a:rPr lang="de-DE" dirty="0">
                <a:solidFill>
                  <a:srgbClr val="FF0000"/>
                </a:solidFill>
              </a:rPr>
              <a:t>anerkannt</a:t>
            </a:r>
            <a:r>
              <a:rPr lang="de-DE" dirty="0" smtClean="0"/>
              <a:t>. </a:t>
            </a:r>
            <a:r>
              <a:rPr lang="de-DE" dirty="0" smtClean="0">
                <a:solidFill>
                  <a:srgbClr val="FFC000"/>
                </a:solidFill>
              </a:rPr>
              <a:t>[Einheit]</a:t>
            </a:r>
            <a:endParaRPr lang="de-DE" dirty="0">
              <a:solidFill>
                <a:srgbClr val="FFC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A819B-E92D-45B0-9B2A-E45FC950040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438939"/>
      </p:ext>
    </p:extLst>
  </p:cSld>
  <p:clrMapOvr>
    <a:masterClrMapping/>
  </p:clrMapOvr>
  <p:transition spd="med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35: 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(3) Ein qualifiziertes elektronisches Siegel, das auf einem in einem Mitgliedstaat ausgestellten qualifizierten </a:t>
            </a:r>
            <a:r>
              <a:rPr lang="de-DE" dirty="0">
                <a:solidFill>
                  <a:srgbClr val="FFC000"/>
                </a:solidFill>
              </a:rPr>
              <a:t>Zertifikat</a:t>
            </a:r>
            <a:r>
              <a:rPr lang="de-DE" dirty="0"/>
              <a:t> beruht, wird in allen anderen Mitgliedstaaten als qualifiziertes elektronisches Siegel </a:t>
            </a:r>
            <a:r>
              <a:rPr lang="de-DE" dirty="0">
                <a:solidFill>
                  <a:srgbClr val="C00000"/>
                </a:solidFill>
              </a:rPr>
              <a:t>anerkannt</a:t>
            </a:r>
            <a:r>
              <a:rPr lang="de-DE" dirty="0" smtClean="0"/>
              <a:t>.</a:t>
            </a:r>
          </a:p>
          <a:p>
            <a:r>
              <a:rPr lang="de-DE" dirty="0" smtClean="0">
                <a:solidFill>
                  <a:srgbClr val="FFC000"/>
                </a:solidFill>
              </a:rPr>
              <a:t>[Siegelerstellungseinheit]</a:t>
            </a:r>
            <a:endParaRPr lang="de-DE" dirty="0">
              <a:solidFill>
                <a:srgbClr val="FFC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7BE94-F97A-4AF2-A91E-6D8B99D72F9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4166015"/>
      </p:ext>
    </p:extLst>
  </p:cSld>
  <p:clrMapOvr>
    <a:masterClrMapping/>
  </p:clrMapOvr>
  <p:transition spd="med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13: Haftung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1) Unbeschadet des </a:t>
            </a:r>
            <a:r>
              <a:rPr lang="de-DE" dirty="0" smtClean="0"/>
              <a:t>Abs 2 </a:t>
            </a:r>
            <a:r>
              <a:rPr lang="de-DE" dirty="0"/>
              <a:t>haften Vertrauensdiensteanbieter für alle natürlichen oder juristischen Personen vorsätzlich oder fahrlässig zugefügten Schäden, die auf eine Verletzung der in dieser Verordnung festgelegten </a:t>
            </a:r>
            <a:r>
              <a:rPr lang="de-DE" dirty="0">
                <a:solidFill>
                  <a:srgbClr val="FF0000"/>
                </a:solidFill>
              </a:rPr>
              <a:t>Pflichten </a:t>
            </a:r>
            <a:r>
              <a:rPr lang="de-DE" dirty="0"/>
              <a:t>zurückzuführen sind. </a:t>
            </a:r>
            <a:endParaRPr lang="de-DE" dirty="0" smtClean="0"/>
          </a:p>
          <a:p>
            <a:pPr lvl="1"/>
            <a:r>
              <a:rPr lang="de-DE" sz="3200" dirty="0" smtClean="0">
                <a:solidFill>
                  <a:srgbClr val="FF0000"/>
                </a:solidFill>
              </a:rPr>
              <a:t>[Schutzgesetz]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D8805A-87D3-4EBA-AD70-22F9CF5F5B7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2456506"/>
      </p:ext>
    </p:extLst>
  </p:cSld>
  <p:clrMapOvr>
    <a:masterClrMapping/>
  </p:clrMapOvr>
  <p:transition spd="med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13: Haftung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Die </a:t>
            </a:r>
            <a:r>
              <a:rPr lang="de-DE" dirty="0">
                <a:solidFill>
                  <a:srgbClr val="FF0000"/>
                </a:solidFill>
              </a:rPr>
              <a:t>Beweislast</a:t>
            </a:r>
            <a:r>
              <a:rPr lang="de-DE" dirty="0"/>
              <a:t> für den Nachweis des Vorsatzes oder der Fahrlässigkeit seitens eines </a:t>
            </a:r>
            <a:r>
              <a:rPr lang="de-DE" dirty="0">
                <a:solidFill>
                  <a:srgbClr val="FF0000"/>
                </a:solidFill>
              </a:rPr>
              <a:t>nichtqualifizierten </a:t>
            </a:r>
            <a:r>
              <a:rPr lang="de-DE" dirty="0"/>
              <a:t>Vertrauensdiensteanbieters liegt bei der natürlichen oder juristischen Person, die den in Unterabsatz 1 genannten Schaden geltend macht.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4C438D-E729-45B3-B0B2-0AE7D873A45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7182906"/>
      </p:ext>
    </p:extLst>
  </p:cSld>
  <p:clrMapOvr>
    <a:masterClrMapping/>
  </p:clrMapOvr>
  <p:transition spd="med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13: Haftung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Bei einem </a:t>
            </a:r>
            <a:r>
              <a:rPr lang="de-DE" dirty="0">
                <a:solidFill>
                  <a:srgbClr val="FF0000"/>
                </a:solidFill>
              </a:rPr>
              <a:t>qualifizierten Vertrauensdiensteanbieter</a:t>
            </a:r>
            <a:r>
              <a:rPr lang="de-DE" dirty="0"/>
              <a:t> wird von Vorsatz oder Fahrlässigkeit ausgegangen, </a:t>
            </a:r>
            <a:endParaRPr lang="de-DE" dirty="0" smtClean="0"/>
          </a:p>
          <a:p>
            <a:r>
              <a:rPr lang="de-DE" dirty="0" smtClean="0"/>
              <a:t>es </a:t>
            </a:r>
            <a:r>
              <a:rPr lang="de-DE" dirty="0"/>
              <a:t>sei denn, der qualifizierte Vertrauensdiensteanbieter </a:t>
            </a:r>
            <a:r>
              <a:rPr lang="de-DE" dirty="0">
                <a:solidFill>
                  <a:srgbClr val="FF0000"/>
                </a:solidFill>
              </a:rPr>
              <a:t>weist nach, </a:t>
            </a:r>
            <a:r>
              <a:rPr lang="de-DE" dirty="0"/>
              <a:t>dass der in Unterabsatz 1 genannte Schaden entstanden ist, ohne dass er vorsätzlich oder fahrlässig gehandelt hat. </a:t>
            </a:r>
          </a:p>
          <a:p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17DB0D-D59A-4F5D-8193-4BE23493192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4038169"/>
      </p:ext>
    </p:extLst>
  </p:cSld>
  <p:clrMapOvr>
    <a:masterClrMapping/>
  </p:clrMapOvr>
  <p:transition spd="med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13: Haftung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208912" cy="4525963"/>
          </a:xfrm>
        </p:spPr>
        <p:txBody>
          <a:bodyPr/>
          <a:lstStyle/>
          <a:p>
            <a:r>
              <a:rPr lang="de-DE" dirty="0"/>
              <a:t>(2) </a:t>
            </a:r>
            <a:r>
              <a:rPr lang="de-DE" dirty="0">
                <a:solidFill>
                  <a:srgbClr val="00B0F0"/>
                </a:solidFill>
              </a:rPr>
              <a:t>Unterrichten</a:t>
            </a:r>
            <a:r>
              <a:rPr lang="de-DE" dirty="0"/>
              <a:t> </a:t>
            </a:r>
            <a:r>
              <a:rPr lang="de-DE" dirty="0" smtClean="0"/>
              <a:t>VDA </a:t>
            </a:r>
            <a:r>
              <a:rPr lang="de-DE" dirty="0"/>
              <a:t>ihre Kunden im Voraus hinreichend über </a:t>
            </a:r>
            <a:r>
              <a:rPr lang="de-DE" dirty="0">
                <a:solidFill>
                  <a:srgbClr val="FF0000"/>
                </a:solidFill>
              </a:rPr>
              <a:t>Beschränkungen</a:t>
            </a:r>
            <a:r>
              <a:rPr lang="de-DE" dirty="0"/>
              <a:t> der Verwendung der von ihnen erbrachten Dienste und sind diese Beschränkungen für dritte Beteiligte ersichtlich, </a:t>
            </a:r>
            <a:r>
              <a:rPr lang="de-DE" dirty="0" smtClean="0"/>
              <a:t>so </a:t>
            </a:r>
            <a:r>
              <a:rPr lang="de-DE" dirty="0"/>
              <a:t>haften die </a:t>
            </a:r>
            <a:r>
              <a:rPr lang="de-DE" dirty="0" smtClean="0"/>
              <a:t>VDA </a:t>
            </a:r>
            <a:r>
              <a:rPr lang="de-DE" dirty="0"/>
              <a:t>nicht für Schäden, die bei einer über diese Beschränkungen hinausgehenden Verwendung </a:t>
            </a:r>
            <a:r>
              <a:rPr lang="de-DE" dirty="0" smtClean="0"/>
              <a:t>der </a:t>
            </a:r>
            <a:r>
              <a:rPr lang="de-DE" dirty="0"/>
              <a:t>Dienste entstanden sind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02FFB-90C3-4860-9D50-7524D2518B3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0671648"/>
      </p:ext>
    </p:extLst>
  </p:cSld>
  <p:clrMapOvr>
    <a:masterClrMapping/>
  </p:clrMapOvr>
  <p:transition spd="med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13: Haftung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>
                <a:solidFill>
                  <a:srgbClr val="FFC000"/>
                </a:solidFill>
              </a:rPr>
              <a:t>[Anwendungsbereich]</a:t>
            </a:r>
          </a:p>
          <a:p>
            <a:r>
              <a:rPr lang="de-DE" dirty="0" smtClean="0">
                <a:solidFill>
                  <a:srgbClr val="FFC000"/>
                </a:solidFill>
              </a:rPr>
              <a:t>[Transaktionswert]</a:t>
            </a:r>
          </a:p>
          <a:p>
            <a:endParaRPr lang="de-DE" dirty="0"/>
          </a:p>
          <a:p>
            <a:r>
              <a:rPr lang="de-DE" dirty="0" smtClean="0"/>
              <a:t>(</a:t>
            </a:r>
            <a:r>
              <a:rPr lang="de-DE" dirty="0"/>
              <a:t>3) Die Absätze 1 und 2 werden im Einklang mit den nationalen Vorschriften über die Haftung angewendet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235587-FBB4-40DE-9856-9635D59D056B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737641"/>
      </p:ext>
    </p:extLst>
  </p:cSld>
  <p:clrMapOvr>
    <a:masterClrMapping/>
  </p:clrMapOvr>
  <p:transition spd="med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Haftung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/>
              <a:t>§ 11. </a:t>
            </a:r>
            <a:r>
              <a:rPr lang="de-DE" dirty="0"/>
              <a:t>(1) Abgesehen von </a:t>
            </a:r>
            <a:r>
              <a:rPr lang="de-DE" dirty="0" smtClean="0"/>
              <a:t>Art </a:t>
            </a:r>
            <a:r>
              <a:rPr lang="de-DE" dirty="0"/>
              <a:t>13 </a:t>
            </a:r>
            <a:r>
              <a:rPr lang="de-DE" dirty="0" smtClean="0"/>
              <a:t>Abs </a:t>
            </a:r>
            <a:r>
              <a:rPr lang="de-DE" dirty="0"/>
              <a:t>2 </a:t>
            </a:r>
            <a:r>
              <a:rPr lang="de-DE" dirty="0" smtClean="0"/>
              <a:t>EU-VO </a:t>
            </a:r>
            <a:r>
              <a:rPr lang="de-DE" dirty="0"/>
              <a:t>kann die Haftung eines VDA nach </a:t>
            </a:r>
            <a:r>
              <a:rPr lang="de-DE" dirty="0" smtClean="0"/>
              <a:t>Art </a:t>
            </a:r>
            <a:r>
              <a:rPr lang="de-DE" dirty="0"/>
              <a:t>13 </a:t>
            </a:r>
            <a:r>
              <a:rPr lang="de-DE" dirty="0" smtClean="0"/>
              <a:t>Abs </a:t>
            </a:r>
            <a:r>
              <a:rPr lang="de-DE" dirty="0"/>
              <a:t>1 der </a:t>
            </a:r>
            <a:r>
              <a:rPr lang="de-DE" dirty="0" smtClean="0"/>
              <a:t>EU-VO </a:t>
            </a:r>
            <a:r>
              <a:rPr lang="de-DE" dirty="0"/>
              <a:t>im Vorhinein weder ausgeschlossen </a:t>
            </a:r>
            <a:r>
              <a:rPr lang="de-DE" dirty="0">
                <a:solidFill>
                  <a:srgbClr val="FF0000"/>
                </a:solidFill>
              </a:rPr>
              <a:t>noch beschränkt </a:t>
            </a:r>
            <a:r>
              <a:rPr lang="de-DE" dirty="0"/>
              <a:t>werden.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CF43B-B589-4F42-8BA4-CD53F7C22F8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052879"/>
      </p:ext>
    </p:extLst>
  </p:cSld>
  <p:clrMapOvr>
    <a:masterClrMapping/>
  </p:clrMapOvr>
  <p:transition spd="med"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Haftung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(2) Umfang und Ausmaß des nach </a:t>
            </a:r>
            <a:r>
              <a:rPr lang="de-DE" dirty="0" smtClean="0"/>
              <a:t>Art </a:t>
            </a:r>
            <a:r>
              <a:rPr lang="de-DE" dirty="0"/>
              <a:t>13 der </a:t>
            </a:r>
            <a:r>
              <a:rPr lang="de-DE" dirty="0" smtClean="0"/>
              <a:t>EU-VO </a:t>
            </a:r>
            <a:r>
              <a:rPr lang="de-DE" dirty="0"/>
              <a:t>zu ersetzenden Schadens sowie allfällige Rückgriffsrechte gegenüber anderen Personen richten sich nach den auf den Schadensfall sonst anwendbaren Bestimmungen. </a:t>
            </a:r>
          </a:p>
          <a:p>
            <a:r>
              <a:rPr lang="de-DE" dirty="0"/>
              <a:t>(3) Ersatzansprüche gegenüber anderen Personen oder aus einem anderen Rechtsgrund bleiben unberührt.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D3DFE-F21C-480C-B821-EFC9DCB0FA10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8926797"/>
      </p:ext>
    </p:extLst>
  </p:cSld>
  <p:clrMapOvr>
    <a:masterClrMapping/>
  </p:clrMapOvr>
  <p:transition spd="med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Pflichten der Signatoren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§ </a:t>
            </a:r>
            <a:r>
              <a:rPr lang="de-DE" b="1" dirty="0"/>
              <a:t>5. </a:t>
            </a:r>
            <a:r>
              <a:rPr lang="de-DE" dirty="0"/>
              <a:t>Signatoren und Siegelersteller oder von ihnen dazu beauftragte qualifizierte VDA </a:t>
            </a:r>
            <a:endParaRPr lang="de-DE" dirty="0" smtClean="0"/>
          </a:p>
          <a:p>
            <a:r>
              <a:rPr lang="de-DE" dirty="0" smtClean="0"/>
              <a:t>haben </a:t>
            </a:r>
            <a:r>
              <a:rPr lang="de-DE" dirty="0"/>
              <a:t>bei </a:t>
            </a:r>
            <a:r>
              <a:rPr lang="de-DE" dirty="0">
                <a:solidFill>
                  <a:srgbClr val="FF0000"/>
                </a:solidFill>
              </a:rPr>
              <a:t>qualifizierten Signaturen </a:t>
            </a:r>
            <a:r>
              <a:rPr lang="de-DE" dirty="0"/>
              <a:t>ihre elektronischen Signaturerstellungsdaten oder bei </a:t>
            </a:r>
            <a:r>
              <a:rPr lang="de-DE" dirty="0">
                <a:solidFill>
                  <a:srgbClr val="FF0000"/>
                </a:solidFill>
              </a:rPr>
              <a:t>qualifizierten Siegeln </a:t>
            </a:r>
            <a:r>
              <a:rPr lang="de-DE" dirty="0"/>
              <a:t>ihre elektronischen Siegelerstellungsdaten </a:t>
            </a:r>
            <a:endParaRPr lang="de-DE" dirty="0" smtClean="0"/>
          </a:p>
          <a:p>
            <a:r>
              <a:rPr lang="de-DE" dirty="0" smtClean="0"/>
              <a:t>sorgfältig </a:t>
            </a:r>
            <a:r>
              <a:rPr lang="de-DE" dirty="0"/>
              <a:t>zu </a:t>
            </a:r>
            <a:r>
              <a:rPr lang="de-DE" dirty="0" smtClean="0">
                <a:solidFill>
                  <a:srgbClr val="00B0F0"/>
                </a:solidFill>
              </a:rPr>
              <a:t>verwahren</a:t>
            </a:r>
            <a:r>
              <a:rPr lang="de-DE" dirty="0" smtClean="0"/>
              <a:t>,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3B70D-FE96-452E-8C5C-7B8516A3AA8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778013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Pflichten der Signatoren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soweit </a:t>
            </a:r>
            <a:r>
              <a:rPr lang="de-DE" dirty="0"/>
              <a:t>zumutbar </a:t>
            </a:r>
            <a:r>
              <a:rPr lang="de-DE" dirty="0">
                <a:solidFill>
                  <a:srgbClr val="00B0F0"/>
                </a:solidFill>
              </a:rPr>
              <a:t>Zugriffe</a:t>
            </a:r>
            <a:r>
              <a:rPr lang="de-DE" dirty="0"/>
              <a:t> von Dritten auf ihre elektronischen Signaturerstellungsdaten oder elektronischen Siegelerstellungsdaten zu </a:t>
            </a:r>
            <a:r>
              <a:rPr lang="de-DE" dirty="0">
                <a:solidFill>
                  <a:srgbClr val="00B0F0"/>
                </a:solidFill>
              </a:rPr>
              <a:t>verhindern </a:t>
            </a:r>
            <a:r>
              <a:rPr lang="de-DE" dirty="0" smtClean="0"/>
              <a:t>und </a:t>
            </a:r>
            <a:r>
              <a:rPr lang="de-DE" dirty="0"/>
              <a:t>deren </a:t>
            </a:r>
            <a:r>
              <a:rPr lang="de-DE" dirty="0">
                <a:solidFill>
                  <a:srgbClr val="00B0F0"/>
                </a:solidFill>
              </a:rPr>
              <a:t>Weitergabe</a:t>
            </a:r>
            <a:r>
              <a:rPr lang="de-DE" dirty="0"/>
              <a:t> an Dritte zu unterlassen.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Weitergabe von elektronischen Siegelerstellungsdaten an autorisierte Personen ist zulässig.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073D9-DFCD-488C-B870-AB34B856BC5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301266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§ 4 </a:t>
            </a:r>
            <a:r>
              <a:rPr lang="de-DE" dirty="0">
                <a:solidFill>
                  <a:srgbClr val="FF0000"/>
                </a:solidFill>
              </a:rPr>
              <a:t>(1) Eine qualifizierte elektronische Signatur erfüllt das rechtliche Erfordernis der Schriftlichkeit im Sinne des § 886 ABGB.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Andere </a:t>
            </a:r>
            <a:r>
              <a:rPr lang="de-DE" dirty="0"/>
              <a:t>gesetzliche oder vertragliche Formerfordernisse insbesondere solche, die die Beiziehung eines </a:t>
            </a:r>
            <a:r>
              <a:rPr lang="de-DE" dirty="0">
                <a:solidFill>
                  <a:srgbClr val="00B0F0"/>
                </a:solidFill>
              </a:rPr>
              <a:t>Notars</a:t>
            </a:r>
            <a:r>
              <a:rPr lang="de-DE" dirty="0"/>
              <a:t> oder eines Rechtsanwaltes vorsehen, bleiben unberührt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E7D874-BF49-4CC4-82A1-6CA36B9C6DE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419200"/>
      </p:ext>
    </p:extLst>
  </p:cSld>
  <p:clrMapOvr>
    <a:masterClrMapping/>
  </p:clrMapOvr>
  <p:transition spd="med"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Pflichten der Signatoren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Signatoren oder Siegelersteller haben den </a:t>
            </a:r>
            <a:r>
              <a:rPr lang="de-DE" dirty="0">
                <a:solidFill>
                  <a:srgbClr val="FF0000"/>
                </a:solidFill>
              </a:rPr>
              <a:t>Widerruf</a:t>
            </a:r>
            <a:r>
              <a:rPr lang="de-DE" dirty="0"/>
              <a:t> des qualifizierten Zertifikats zu verlangen</a:t>
            </a:r>
            <a:r>
              <a:rPr lang="de-DE" dirty="0" smtClean="0"/>
              <a:t>, </a:t>
            </a:r>
          </a:p>
          <a:p>
            <a:r>
              <a:rPr lang="de-DE" dirty="0" smtClean="0"/>
              <a:t>wenn die </a:t>
            </a:r>
            <a:r>
              <a:rPr lang="de-DE" dirty="0"/>
              <a:t>elektronischen Signaturerstellungsdaten oder die elektronischen Siegelerstellungsdaten </a:t>
            </a:r>
            <a:r>
              <a:rPr lang="de-DE" dirty="0">
                <a:solidFill>
                  <a:srgbClr val="00B0F0"/>
                </a:solidFill>
              </a:rPr>
              <a:t>abhandenkommen</a:t>
            </a:r>
            <a:r>
              <a:rPr lang="de-DE" dirty="0"/>
              <a:t>,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DFFE4-CE98-45F4-B22F-0E6776D09FB4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413797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Pflichten der Signatoren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wenn Anhaltspunkte für deren </a:t>
            </a:r>
            <a:r>
              <a:rPr lang="de-DE" dirty="0">
                <a:solidFill>
                  <a:srgbClr val="00B0F0"/>
                </a:solidFill>
              </a:rPr>
              <a:t>Kompromittierung</a:t>
            </a:r>
            <a:r>
              <a:rPr lang="de-DE" dirty="0"/>
              <a:t> bestehen oder </a:t>
            </a:r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/>
              <a:t>sich die im qualifizierten Zertifikat bescheinigten </a:t>
            </a:r>
            <a:r>
              <a:rPr lang="de-DE" dirty="0">
                <a:solidFill>
                  <a:srgbClr val="00B0F0"/>
                </a:solidFill>
              </a:rPr>
              <a:t>Umstände</a:t>
            </a:r>
            <a:r>
              <a:rPr lang="de-DE" dirty="0"/>
              <a:t> geändert haben</a:t>
            </a:r>
            <a:r>
              <a:rPr lang="de-DE" dirty="0" smtClean="0"/>
              <a:t>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[Schutzgesetz]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479843-409A-41CF-9768-0043FF8B740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5368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D137D8A-DCE9-467F-97E1-68A10B965813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419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4198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E8D2E-0E0D-4756-8D5B-734C65D7F16D}" type="slidenum">
              <a:rPr lang="de-DE" smtClean="0"/>
              <a:pPr/>
              <a:t>42</a:t>
            </a:fld>
            <a:endParaRPr lang="de-DE" dirty="0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dirty="0" smtClean="0"/>
              <a:t>Qualifizierte elektronische Signatur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28800"/>
            <a:ext cx="7418784" cy="44640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3600" dirty="0" smtClean="0">
                <a:solidFill>
                  <a:srgbClr val="FF0000"/>
                </a:solidFill>
              </a:rPr>
              <a:t>Unterschriftenersatz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3600" dirty="0" smtClean="0">
                <a:solidFill>
                  <a:srgbClr val="FF0000"/>
                </a:solidFill>
              </a:rPr>
              <a:t>Sicherheitswert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technische Sicherheitsanforderungen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Prüfung der Identität (face to face)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AT" sz="3600" dirty="0" smtClean="0"/>
              <a:t>Dokumentation</a:t>
            </a:r>
            <a:endParaRPr lang="de-DE" sz="36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Belehrung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426330143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/>
              <a:t>Qualifizierte elektronische Signatur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464137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Sozialversicherungskarte</a:t>
            </a:r>
            <a:r>
              <a:rPr lang="de-DE" dirty="0" smtClean="0"/>
              <a:t>, Studenten- Dienstausweise, Mitarbeiterkarten</a:t>
            </a:r>
            <a:endParaRPr lang="de-DE" dirty="0"/>
          </a:p>
          <a:p>
            <a:pPr eaLnBrk="1" hangingPunct="1">
              <a:lnSpc>
                <a:spcPct val="80000"/>
              </a:lnSpc>
              <a:defRPr/>
            </a:pPr>
            <a:endParaRPr lang="de-DE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 smtClean="0"/>
              <a:t>Auskunft </a:t>
            </a:r>
            <a:r>
              <a:rPr lang="de-DE" dirty="0"/>
              <a:t>aus Registern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Formulare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Applikationen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Dokumente (Verträge)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Verweis in Gesetzen (</a:t>
            </a:r>
            <a:r>
              <a:rPr lang="de-DE" dirty="0" smtClean="0"/>
              <a:t>Finanz-online; </a:t>
            </a:r>
            <a:r>
              <a:rPr lang="de-DE" dirty="0"/>
              <a:t>VergabeG; </a:t>
            </a:r>
            <a:r>
              <a:rPr lang="de-DE" dirty="0" smtClean="0"/>
              <a:t>BWG; VAG; GewO)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AC3B4-8CBE-4A8D-AEE6-1946553CABC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645822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(2) </a:t>
            </a:r>
            <a:r>
              <a:rPr lang="de-DE" dirty="0">
                <a:solidFill>
                  <a:srgbClr val="00B0F0"/>
                </a:solidFill>
              </a:rPr>
              <a:t>Letztwillige Verfügungen</a:t>
            </a:r>
            <a:r>
              <a:rPr lang="de-DE" dirty="0"/>
              <a:t> können in elektronischer Form nicht wirksam errichtet werden.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CE279-B806-4B69-8D83-FC59BDD61C3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7637431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Folgende Willenserklärungen können nur dann in elektronischer Form wirksam abgefasst werden, wenn das Dokument </a:t>
            </a:r>
            <a:r>
              <a:rPr lang="de-DE" dirty="0">
                <a:solidFill>
                  <a:srgbClr val="FFC000"/>
                </a:solidFill>
              </a:rPr>
              <a:t>über</a:t>
            </a:r>
            <a:r>
              <a:rPr lang="de-DE" dirty="0"/>
              <a:t> die Erklärung die Erklärung eines </a:t>
            </a:r>
            <a:r>
              <a:rPr lang="de-DE" dirty="0">
                <a:solidFill>
                  <a:srgbClr val="FF0000"/>
                </a:solidFill>
              </a:rPr>
              <a:t>Notars oder eines Rechtsanwalts </a:t>
            </a:r>
            <a:r>
              <a:rPr lang="de-DE" dirty="0"/>
              <a:t>enthält, dass er den Signator über die </a:t>
            </a:r>
            <a:r>
              <a:rPr lang="de-DE" dirty="0">
                <a:solidFill>
                  <a:srgbClr val="00B0F0"/>
                </a:solidFill>
              </a:rPr>
              <a:t>Rechtsfolgen</a:t>
            </a:r>
            <a:r>
              <a:rPr lang="de-DE" dirty="0"/>
              <a:t> seiner Signatur </a:t>
            </a:r>
            <a:r>
              <a:rPr lang="de-DE" dirty="0">
                <a:solidFill>
                  <a:srgbClr val="FF0000"/>
                </a:solidFill>
              </a:rPr>
              <a:t>aufgeklärt</a:t>
            </a:r>
            <a:r>
              <a:rPr lang="de-DE" dirty="0"/>
              <a:t> hat: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DCD72-3368-4ED6-B7D5-8CBEB3375D29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4618197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1. Willenserklärungen des </a:t>
            </a:r>
            <a:r>
              <a:rPr lang="de-DE" dirty="0">
                <a:solidFill>
                  <a:srgbClr val="FF0000"/>
                </a:solidFill>
              </a:rPr>
              <a:t>Familien- und Erbrechts,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/>
              <a:t>die an die Schriftform oder ein strengeres Formerfordernis gebunden sind; </a:t>
            </a:r>
          </a:p>
          <a:p>
            <a:r>
              <a:rPr lang="de-DE" dirty="0"/>
              <a:t>2. eine </a:t>
            </a:r>
            <a:r>
              <a:rPr lang="de-DE" dirty="0">
                <a:solidFill>
                  <a:srgbClr val="FF0000"/>
                </a:solidFill>
              </a:rPr>
              <a:t>Bürgschaftserklärung</a:t>
            </a:r>
            <a:r>
              <a:rPr lang="de-DE" dirty="0"/>
              <a:t> (§ 1346 Abs. 2 ABGB), die von Personen außerhalb ihrer gewerblichen, geschäftlichen oder beruflichen Tätigkeit abgegeben wird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18740-FE9C-4987-962A-3FA74FCBF94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757447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(3) Ein Unternehmer kann sich gegenüber einem Verbraucher nicht auf den </a:t>
            </a:r>
            <a:r>
              <a:rPr lang="de-DE" dirty="0">
                <a:solidFill>
                  <a:srgbClr val="C00000"/>
                </a:solidFill>
              </a:rPr>
              <a:t>Ausschluss der Wirksamkeit </a:t>
            </a:r>
            <a:r>
              <a:rPr lang="de-DE" dirty="0"/>
              <a:t>eines qualifiziert elektronisch signierten </a:t>
            </a:r>
            <a:r>
              <a:rPr lang="de-DE" dirty="0">
                <a:solidFill>
                  <a:srgbClr val="FFC000"/>
                </a:solidFill>
              </a:rPr>
              <a:t>Dokuments</a:t>
            </a:r>
            <a:r>
              <a:rPr lang="de-DE" dirty="0"/>
              <a:t> berufen, es sei denn dieser wurde einzeln ausgehandelt.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F8A6E2-65A8-4EB4-952E-F163B74B465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304532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Erläuterungen</a:t>
            </a:r>
          </a:p>
          <a:p>
            <a:r>
              <a:rPr lang="de-DE" dirty="0" smtClean="0"/>
              <a:t>Vielfach </a:t>
            </a:r>
            <a:r>
              <a:rPr lang="de-DE" dirty="0"/>
              <a:t>verlangen zivilrechtliche Rechtsvorschriften für die Gültigkeit eines Rechtsgeschäfts die Einhaltung der (einfachen) Schriftform im Sinne des </a:t>
            </a:r>
            <a:r>
              <a:rPr lang="de-DE" dirty="0" smtClean="0"/>
              <a:t>      § 886 </a:t>
            </a:r>
            <a:r>
              <a:rPr lang="de-DE" dirty="0"/>
              <a:t>ABGB.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FACA42-16E9-459F-A003-D1A68D2650E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5245549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Larissa-Design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1911</Words>
  <Application>Microsoft Office PowerPoint</Application>
  <PresentationFormat>Bildschirmpräsentation (4:3)</PresentationFormat>
  <Paragraphs>283</Paragraphs>
  <Slides>43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Larissa-Design</vt:lpstr>
      <vt:lpstr>Elektronische Signaturen</vt:lpstr>
      <vt:lpstr>Art 25: Rechtswirkungen</vt:lpstr>
      <vt:lpstr>Art 25: 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</vt:lpstr>
      <vt:lpstr>Rechtswirkungen [Anerkennung]</vt:lpstr>
      <vt:lpstr>Internationale Aspekte</vt:lpstr>
      <vt:lpstr>Art 35: Rechtswirkungen</vt:lpstr>
      <vt:lpstr>Art 35: Rechtswirkungen</vt:lpstr>
      <vt:lpstr>Art 35: Rechtswirkungen</vt:lpstr>
      <vt:lpstr>Art 13: Haftung</vt:lpstr>
      <vt:lpstr>Art 13: Haftung</vt:lpstr>
      <vt:lpstr>Art 13: Haftung</vt:lpstr>
      <vt:lpstr>Art 13: Haftung</vt:lpstr>
      <vt:lpstr>Art 13: Haftung</vt:lpstr>
      <vt:lpstr>Haftung</vt:lpstr>
      <vt:lpstr>Haftung</vt:lpstr>
      <vt:lpstr>Pflichten der Signatoren</vt:lpstr>
      <vt:lpstr>Pflichten der Signatoren</vt:lpstr>
      <vt:lpstr>Pflichten der Signatoren</vt:lpstr>
      <vt:lpstr>Pflichten der Signatoren</vt:lpstr>
      <vt:lpstr>Qualifizierte elektronische Signatur</vt:lpstr>
      <vt:lpstr>Qualifizierte elektronische Signatur</vt:lpstr>
    </vt:vector>
  </TitlesOfParts>
  <Company>Neumayr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Matthias Neumayr</dc:creator>
  <cp:lastModifiedBy>Christoph Brenn</cp:lastModifiedBy>
  <cp:revision>679</cp:revision>
  <cp:lastPrinted>2013-03-06T13:28:42Z</cp:lastPrinted>
  <dcterms:created xsi:type="dcterms:W3CDTF">2008-11-25T12:20:16Z</dcterms:created>
  <dcterms:modified xsi:type="dcterms:W3CDTF">2017-03-23T08:13:45Z</dcterms:modified>
</cp:coreProperties>
</file>