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1" r:id="rId1"/>
  </p:sldMasterIdLst>
  <p:notesMasterIdLst>
    <p:notesMasterId r:id="rId46"/>
  </p:notesMasterIdLst>
  <p:handoutMasterIdLst>
    <p:handoutMasterId r:id="rId47"/>
  </p:handoutMasterIdLst>
  <p:sldIdLst>
    <p:sldId id="444" r:id="rId2"/>
    <p:sldId id="819" r:id="rId3"/>
    <p:sldId id="820" r:id="rId4"/>
    <p:sldId id="827" r:id="rId5"/>
    <p:sldId id="828" r:id="rId6"/>
    <p:sldId id="844" r:id="rId7"/>
    <p:sldId id="845" r:id="rId8"/>
    <p:sldId id="846" r:id="rId9"/>
    <p:sldId id="847" r:id="rId10"/>
    <p:sldId id="857" r:id="rId11"/>
    <p:sldId id="858" r:id="rId12"/>
    <p:sldId id="829" r:id="rId13"/>
    <p:sldId id="830" r:id="rId14"/>
    <p:sldId id="831" r:id="rId15"/>
    <p:sldId id="832" r:id="rId16"/>
    <p:sldId id="838" r:id="rId17"/>
    <p:sldId id="839" r:id="rId18"/>
    <p:sldId id="840" r:id="rId19"/>
    <p:sldId id="841" r:id="rId20"/>
    <p:sldId id="842" r:id="rId21"/>
    <p:sldId id="843" r:id="rId22"/>
    <p:sldId id="859" r:id="rId23"/>
    <p:sldId id="860" r:id="rId24"/>
    <p:sldId id="854" r:id="rId25"/>
    <p:sldId id="855" r:id="rId26"/>
    <p:sldId id="856" r:id="rId27"/>
    <p:sldId id="823" r:id="rId28"/>
    <p:sldId id="824" r:id="rId29"/>
    <p:sldId id="825" r:id="rId30"/>
    <p:sldId id="826" r:id="rId31"/>
    <p:sldId id="853" r:id="rId32"/>
    <p:sldId id="848" r:id="rId33"/>
    <p:sldId id="849" r:id="rId34"/>
    <p:sldId id="850" r:id="rId35"/>
    <p:sldId id="851" r:id="rId36"/>
    <p:sldId id="852" r:id="rId37"/>
    <p:sldId id="814" r:id="rId38"/>
    <p:sldId id="815" r:id="rId39"/>
    <p:sldId id="816" r:id="rId40"/>
    <p:sldId id="817" r:id="rId41"/>
    <p:sldId id="818" r:id="rId42"/>
    <p:sldId id="821" r:id="rId43"/>
    <p:sldId id="822" r:id="rId44"/>
    <p:sldId id="833" r:id="rId4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D"/>
    <a:srgbClr val="FFD44B"/>
    <a:srgbClr val="FF0000"/>
    <a:srgbClr val="A88000"/>
    <a:srgbClr val="8A6900"/>
    <a:srgbClr val="FFFF00"/>
    <a:srgbClr val="006600"/>
    <a:srgbClr val="00FF00"/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5" autoAdjust="0"/>
    <p:restoredTop sz="94714" autoAdjust="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24867068-2DFB-4792-965B-73AB7B8BCD51}" type="datetimeFigureOut">
              <a:rPr lang="de-AT"/>
              <a:pPr>
                <a:defRPr/>
              </a:pPr>
              <a:t>23.03.2017</a:t>
            </a:fld>
            <a:endParaRPr lang="de-AT" dirty="0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F4C4F66E-50F2-4750-8D16-2751EE4BDBDE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908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678ACB75-D5C3-4C59-9A40-4BF5419A4723}" type="datetimeFigureOut">
              <a:rPr lang="de-DE"/>
              <a:pPr>
                <a:defRPr/>
              </a:pPr>
              <a:t>23.03.2017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122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2FCADE76-0458-4B2C-AB2C-5EF06335ACF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4941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justicia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0" y="0"/>
            <a:ext cx="3614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AF245F-DEE8-4DDE-8F8A-29B39A82F88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4D2D-629B-4C46-8EBD-436E728B73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D355-255B-4F73-8A4B-2D51F6D2317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0190-8231-47C8-876E-C5BE84E276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AA5EF-AB4D-4F9D-AA52-92529CD8C97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AB03-1A79-42C3-A3A2-AC6935B163F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19DC-F7C9-49C6-BE03-1FD00C8D1CA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6842-0F1A-4357-A9E0-9A6D982D703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9A45-730C-4A73-8FB6-E5A0DAE59D6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44E3-F6F1-45BE-BF2D-BE86A149E7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DB91-2984-4300-B642-899CF07F4F3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AFA0-C208-499F-B067-422DCB88CC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5DA4-D26E-43C2-8FC9-682703EC737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130F-D083-4905-AA90-1212C0408B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562E2-514E-460C-A93E-B740BAC52C54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2537-4B89-4E11-B207-84238AD7E57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0C4F-94C3-4C65-8BF9-E37B044B4BE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8DD5-030B-470E-AD92-50F16344ACD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5F874-6956-4D8B-BD44-A79F8A634D6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D4A0-E633-4FC1-A929-1B2445796B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EF3C7-7DA6-480A-9B5E-1F09DDC1522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58A3-3873-47AD-8DF5-CD513CA410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05452B-D817-4FA0-94AC-34085DB726F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F60AC3-7C9D-4F13-AC9B-83FA62B651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2055" name="Picture 4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896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Grafik 6" descr="justicia.t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714875"/>
            <a:ext cx="11303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 spd="med">
    <p:wipe dir="d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1453658"/>
            <a:ext cx="6840760" cy="1470025"/>
          </a:xfrm>
        </p:spPr>
        <p:txBody>
          <a:bodyPr/>
          <a:lstStyle/>
          <a:p>
            <a:r>
              <a:rPr lang="de-AT" sz="4000" b="1" dirty="0" smtClean="0"/>
              <a:t>Elektronische Signaturen</a:t>
            </a:r>
            <a:endParaRPr lang="de-AT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5856" y="3501008"/>
            <a:ext cx="5688632" cy="1752600"/>
          </a:xfrm>
        </p:spPr>
        <p:txBody>
          <a:bodyPr/>
          <a:lstStyle/>
          <a:p>
            <a:r>
              <a:rPr lang="de-AT" sz="3600" dirty="0" smtClean="0">
                <a:solidFill>
                  <a:schemeClr val="tx1"/>
                </a:solidFill>
              </a:rPr>
              <a:t>Dr. Christoph Brenn, LL.M.</a:t>
            </a:r>
          </a:p>
          <a:p>
            <a:r>
              <a:rPr lang="de-AT" sz="3600" dirty="0" smtClean="0">
                <a:solidFill>
                  <a:schemeClr val="tx1"/>
                </a:solidFill>
              </a:rPr>
              <a:t>Oberster Gerichtshof</a:t>
            </a:r>
          </a:p>
          <a:p>
            <a:r>
              <a:rPr lang="de-AT" sz="2400" dirty="0" smtClean="0">
                <a:solidFill>
                  <a:schemeClr val="tx1"/>
                </a:solidFill>
              </a:rPr>
              <a:t>christoph.brenn@justiz.gv.at</a:t>
            </a:r>
            <a:endParaRPr lang="de-A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1186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§ 3 SVV:</a:t>
            </a:r>
          </a:p>
          <a:p>
            <a:r>
              <a:rPr lang="de-DE" dirty="0" smtClean="0"/>
              <a:t>1</a:t>
            </a:r>
            <a:r>
              <a:rPr lang="de-DE" dirty="0"/>
              <a:t>. amtlicher Lichtbildausweis oder </a:t>
            </a:r>
          </a:p>
          <a:p>
            <a:r>
              <a:rPr lang="de-DE" dirty="0"/>
              <a:t>2. ein Nachweis der bescheinigt, dass die Identität zumindest mit jener Verlässlichkeit geprüft wurde, wie sie bei der Zustellung zu eigenen Handen (§ 21 ZustG) einzuhalten ist.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567951-E269-4470-B62B-EE4120B5F49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896170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§ 4 SVV:</a:t>
            </a:r>
          </a:p>
          <a:p>
            <a:r>
              <a:rPr lang="de-DE" dirty="0"/>
              <a:t>(2) Bis zum Ablauf der Gültigkeit eines qualifizierten Zertifikats ist es zulässig, mit Ausnahme der Gültigkeitsdauer und der eindeutigen Kennung, </a:t>
            </a:r>
            <a:r>
              <a:rPr lang="de-DE" dirty="0">
                <a:solidFill>
                  <a:srgbClr val="FF0000"/>
                </a:solidFill>
              </a:rPr>
              <a:t>dieselben Inhalte</a:t>
            </a:r>
            <a:r>
              <a:rPr lang="de-DE" dirty="0"/>
              <a:t> samt denselben Signatur- oder Siegelvalidierungsdaten </a:t>
            </a:r>
            <a:r>
              <a:rPr lang="de-DE" dirty="0">
                <a:solidFill>
                  <a:srgbClr val="FF0000"/>
                </a:solidFill>
              </a:rPr>
              <a:t>neu</a:t>
            </a:r>
            <a:r>
              <a:rPr lang="de-DE" dirty="0"/>
              <a:t> zu zertifizieren und auf diese Weise ein </a:t>
            </a:r>
            <a:r>
              <a:rPr lang="de-DE" dirty="0">
                <a:solidFill>
                  <a:srgbClr val="FF0000"/>
                </a:solidFill>
              </a:rPr>
              <a:t>neues Zertifikat </a:t>
            </a:r>
            <a:r>
              <a:rPr lang="de-DE" dirty="0"/>
              <a:t>auszustellen.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32716-93EF-4633-A813-080AEE50CDD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30631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24:</a:t>
            </a:r>
            <a:r>
              <a:rPr lang="de-DE" dirty="0" smtClean="0">
                <a:solidFill>
                  <a:srgbClr val="FF0000"/>
                </a:solidFill>
              </a:rPr>
              <a:t> Personal</a:t>
            </a:r>
            <a:r>
              <a:rPr lang="de-DE" dirty="0" smtClean="0"/>
              <a:t> mit erforderlichem Fachwissen</a:t>
            </a:r>
            <a:r>
              <a:rPr lang="de-DE" dirty="0"/>
              <a:t>, die erforderliche Zuverlässigkeit, die erforderliche </a:t>
            </a:r>
            <a:r>
              <a:rPr lang="de-DE" dirty="0" smtClean="0"/>
              <a:t>Erfahrung </a:t>
            </a:r>
            <a:r>
              <a:rPr lang="de-DE" dirty="0" smtClean="0">
                <a:solidFill>
                  <a:srgbClr val="00B0F0"/>
                </a:solidFill>
              </a:rPr>
              <a:t>[näher: § 2 SVV]</a:t>
            </a:r>
          </a:p>
          <a:p>
            <a:r>
              <a:rPr lang="de-DE" dirty="0" smtClean="0"/>
              <a:t>Ausreichende </a:t>
            </a:r>
            <a:r>
              <a:rPr lang="de-DE" dirty="0" smtClean="0">
                <a:solidFill>
                  <a:srgbClr val="FF0000"/>
                </a:solidFill>
              </a:rPr>
              <a:t>Finanzmittel</a:t>
            </a:r>
            <a:r>
              <a:rPr lang="de-DE" dirty="0" smtClean="0"/>
              <a:t> in </a:t>
            </a:r>
            <a:r>
              <a:rPr lang="de-DE" dirty="0"/>
              <a:t>Bezug auf das Haftungsrisiko </a:t>
            </a:r>
            <a:endParaRPr lang="de-DE" dirty="0" smtClean="0"/>
          </a:p>
          <a:p>
            <a:r>
              <a:rPr lang="de-DE" dirty="0" smtClean="0"/>
              <a:t>und/oder </a:t>
            </a:r>
            <a:r>
              <a:rPr lang="de-DE" dirty="0"/>
              <a:t>schließen eine angemessene </a:t>
            </a:r>
            <a:r>
              <a:rPr lang="de-DE" dirty="0">
                <a:solidFill>
                  <a:srgbClr val="FF0000"/>
                </a:solidFill>
              </a:rPr>
              <a:t>Haftpflichtversicherung</a:t>
            </a:r>
            <a:r>
              <a:rPr lang="de-DE" dirty="0"/>
              <a:t> nach nationalem Recht </a:t>
            </a:r>
            <a:r>
              <a:rPr lang="de-DE" dirty="0" smtClean="0"/>
              <a:t>ab [Versicherungssumme?]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8FE66-E18A-4FF3-B137-5337A3C413D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532124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d</a:t>
            </a:r>
            <a:r>
              <a:rPr lang="de-DE" dirty="0"/>
              <a:t>) Sie </a:t>
            </a:r>
            <a:r>
              <a:rPr lang="de-DE" dirty="0">
                <a:solidFill>
                  <a:srgbClr val="FF0000"/>
                </a:solidFill>
              </a:rPr>
              <a:t>unterrichten</a:t>
            </a:r>
            <a:r>
              <a:rPr lang="de-DE" dirty="0"/>
              <a:t> Personen, die einen qualifizierten Vertrauensdienst nutzen wollen, klar und umfassend über die genauen </a:t>
            </a:r>
            <a:r>
              <a:rPr lang="de-DE" dirty="0" smtClean="0"/>
              <a:t>Bedingungen. </a:t>
            </a:r>
            <a:endParaRPr lang="de-DE" dirty="0"/>
          </a:p>
          <a:p>
            <a:r>
              <a:rPr lang="de-DE" dirty="0"/>
              <a:t>e) Sie verwenden vertrauenswürdige Systeme und </a:t>
            </a:r>
            <a:r>
              <a:rPr lang="de-DE" dirty="0" smtClean="0">
                <a:solidFill>
                  <a:srgbClr val="FF0000"/>
                </a:solidFill>
              </a:rPr>
              <a:t>Produkte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2922D-4BDA-4338-A293-0C9EA0E48A3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957482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3) </a:t>
            </a:r>
            <a:r>
              <a:rPr lang="de-DE" dirty="0" smtClean="0"/>
              <a:t>Wird ein </a:t>
            </a:r>
            <a:r>
              <a:rPr lang="de-DE" dirty="0"/>
              <a:t>Zertifikat </a:t>
            </a:r>
            <a:r>
              <a:rPr lang="de-DE" dirty="0" smtClean="0">
                <a:solidFill>
                  <a:srgbClr val="FF0000"/>
                </a:solidFill>
              </a:rPr>
              <a:t>widerrufen</a:t>
            </a:r>
            <a:r>
              <a:rPr lang="de-DE" dirty="0"/>
              <a:t>, so registriert er den Widerruf in seiner Zertifikatsdatenbank und veröffentlicht den Widerrufsstatus des Zertifikats zeitnah und in jedem Fall innerhalb von </a:t>
            </a:r>
            <a:r>
              <a:rPr lang="de-DE" dirty="0">
                <a:solidFill>
                  <a:srgbClr val="FF0000"/>
                </a:solidFill>
              </a:rPr>
              <a:t>24 Stunden </a:t>
            </a:r>
            <a:r>
              <a:rPr lang="de-DE" dirty="0"/>
              <a:t>nach Erhalt des Ersuchens. </a:t>
            </a: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/>
              <a:t>Widerruf wird sofort nach seiner </a:t>
            </a:r>
            <a:r>
              <a:rPr lang="de-DE" dirty="0">
                <a:solidFill>
                  <a:srgbClr val="92D050"/>
                </a:solidFill>
              </a:rPr>
              <a:t>Veröffentlichung</a:t>
            </a:r>
            <a:r>
              <a:rPr lang="de-DE" dirty="0"/>
              <a:t> wirksam</a:t>
            </a:r>
            <a:r>
              <a:rPr lang="de-DE" dirty="0" smtClean="0"/>
              <a:t>.</a:t>
            </a:r>
          </a:p>
          <a:p>
            <a:r>
              <a:rPr lang="de-AT" dirty="0" smtClean="0">
                <a:solidFill>
                  <a:srgbClr val="FFC000"/>
                </a:solidFill>
              </a:rPr>
              <a:t>[Art 28 Abs 4]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C02BFE-20A4-44BC-B8B2-77FAC3A8E5E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31858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(4) </a:t>
            </a:r>
            <a:r>
              <a:rPr lang="de-DE" dirty="0" smtClean="0"/>
              <a:t>Sie stellen den </a:t>
            </a:r>
            <a:r>
              <a:rPr lang="de-DE" dirty="0"/>
              <a:t>vertrauenden Beteiligten Informationen über den </a:t>
            </a:r>
            <a:r>
              <a:rPr lang="de-DE" dirty="0">
                <a:solidFill>
                  <a:srgbClr val="FF0000"/>
                </a:solidFill>
              </a:rPr>
              <a:t>Gültigkeits- oder Widerrufsstatus </a:t>
            </a:r>
            <a:r>
              <a:rPr lang="de-DE" dirty="0"/>
              <a:t>der von ihnen ausgestellten qualifizierten Zertifikate zur Verfügung. </a:t>
            </a:r>
            <a:endParaRPr lang="de-DE" dirty="0" smtClean="0"/>
          </a:p>
          <a:p>
            <a:pPr lvl="1"/>
            <a:r>
              <a:rPr lang="de-DE" dirty="0" smtClean="0"/>
              <a:t>Jederzeit </a:t>
            </a:r>
            <a:r>
              <a:rPr lang="de-DE" dirty="0"/>
              <a:t>und über die Gültigkeitsdauer des Zertifikats hinaus automatisch auf zuverlässige, kostenlose und effiziente </a:t>
            </a:r>
            <a:r>
              <a:rPr lang="de-DE" dirty="0" smtClean="0"/>
              <a:t>Weise. 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DB47A-A0E1-455A-943C-91DC0F81436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99386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/>
              <a:t>§ 6. </a:t>
            </a:r>
            <a:r>
              <a:rPr lang="de-DE" dirty="0"/>
              <a:t>(1) Sofern ein qualifizierter VDA ein qualifiziertes Zertifikat für eine elektronische Signatur oder ein elektronisches Siegel nicht </a:t>
            </a:r>
            <a:r>
              <a:rPr lang="de-DE" dirty="0">
                <a:solidFill>
                  <a:srgbClr val="FF0000"/>
                </a:solidFill>
              </a:rPr>
              <a:t>widerruft</a:t>
            </a:r>
            <a:r>
              <a:rPr lang="de-DE" dirty="0"/>
              <a:t>, hat er dieses vorläufig </a:t>
            </a:r>
            <a:r>
              <a:rPr lang="de-DE" dirty="0">
                <a:solidFill>
                  <a:srgbClr val="FF0000"/>
                </a:solidFill>
              </a:rPr>
              <a:t>auszusetzen</a:t>
            </a:r>
            <a:r>
              <a:rPr lang="de-DE" dirty="0"/>
              <a:t>, </a:t>
            </a:r>
            <a:endParaRPr lang="de-DE" dirty="0" smtClean="0"/>
          </a:p>
          <a:p>
            <a:r>
              <a:rPr lang="de-DE" dirty="0" smtClean="0"/>
              <a:t>wenn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7AC2C9-3015-47F1-ABF8-C6B53095CAE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713986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1. der Signator, der Siegelersteller oder ein sonstiger dazu Berechtigter dies </a:t>
            </a:r>
            <a:r>
              <a:rPr lang="de-DE" dirty="0">
                <a:solidFill>
                  <a:srgbClr val="00B0F0"/>
                </a:solidFill>
              </a:rPr>
              <a:t>verlangt</a:t>
            </a:r>
            <a:r>
              <a:rPr lang="de-DE" dirty="0"/>
              <a:t>, </a:t>
            </a:r>
          </a:p>
          <a:p>
            <a:r>
              <a:rPr lang="de-DE" dirty="0"/>
              <a:t>2. die Aufsichtsstelle (§ 12) die Aussetzung des Zertifikats </a:t>
            </a:r>
            <a:r>
              <a:rPr lang="de-DE" dirty="0">
                <a:solidFill>
                  <a:srgbClr val="00B0F0"/>
                </a:solidFill>
              </a:rPr>
              <a:t>anordnet,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0F829-B940-468D-89D9-4C36C78BCB6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037575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3. der qualifizierte VDA </a:t>
            </a:r>
            <a:r>
              <a:rPr lang="de-DE" dirty="0">
                <a:solidFill>
                  <a:srgbClr val="00B0F0"/>
                </a:solidFill>
              </a:rPr>
              <a:t>Kenntnis</a:t>
            </a:r>
            <a:r>
              <a:rPr lang="de-DE" dirty="0"/>
              <a:t> vom </a:t>
            </a:r>
            <a:r>
              <a:rPr lang="de-DE" dirty="0">
                <a:solidFill>
                  <a:srgbClr val="00B0F0"/>
                </a:solidFill>
              </a:rPr>
              <a:t>Ableben</a:t>
            </a:r>
            <a:r>
              <a:rPr lang="de-DE" dirty="0"/>
              <a:t> des Signators, der </a:t>
            </a:r>
            <a:r>
              <a:rPr lang="de-DE" dirty="0">
                <a:solidFill>
                  <a:srgbClr val="00B0F0"/>
                </a:solidFill>
              </a:rPr>
              <a:t>Beendigung</a:t>
            </a:r>
            <a:r>
              <a:rPr lang="de-DE" dirty="0"/>
              <a:t> des Bestehens des Siegelerstellers oder sonst von der Änderung im Zertifikat bescheinigter </a:t>
            </a:r>
            <a:r>
              <a:rPr lang="de-DE" dirty="0">
                <a:solidFill>
                  <a:srgbClr val="00B0F0"/>
                </a:solidFill>
              </a:rPr>
              <a:t>Umstände</a:t>
            </a:r>
            <a:r>
              <a:rPr lang="de-DE" dirty="0"/>
              <a:t> erlangt, </a:t>
            </a:r>
          </a:p>
          <a:p>
            <a:r>
              <a:rPr lang="de-DE" dirty="0"/>
              <a:t>4. das Zertifikat auf Grund unrichtiger Angaben erwirkt wurde oder</a:t>
            </a:r>
          </a:p>
          <a:p>
            <a:r>
              <a:rPr lang="de-DE" dirty="0"/>
              <a:t>5. die Gefahr einer missbräuchlichen Verwendung des Zertifikats besteht.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6B8628-009A-4D41-BA0D-30755F6B782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61128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Ein qualifizierter VDA hat bei Vorliegen der in </a:t>
            </a:r>
            <a:r>
              <a:rPr lang="de-DE" dirty="0" smtClean="0"/>
              <a:t>Abs </a:t>
            </a:r>
            <a:r>
              <a:rPr lang="de-DE" dirty="0"/>
              <a:t>1 genannten Umstände die Aussetzung zeitnah und in jedem Fall </a:t>
            </a:r>
            <a:r>
              <a:rPr lang="de-DE" dirty="0">
                <a:solidFill>
                  <a:srgbClr val="92D050"/>
                </a:solidFill>
              </a:rPr>
              <a:t>innerhalb von 24 Stunden </a:t>
            </a:r>
            <a:r>
              <a:rPr lang="de-DE" dirty="0"/>
              <a:t>nach Erhalt des Ersuchens vorzunehmen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761D6-ACF7-4E21-A8E1-27AC74B0BF0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41383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Vertrauensdiensteanbieter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19:</a:t>
            </a:r>
            <a:r>
              <a:rPr lang="de-DE" dirty="0" smtClean="0"/>
              <a:t> (1</a:t>
            </a:r>
            <a:r>
              <a:rPr lang="de-DE" dirty="0"/>
              <a:t>) Qualifizierte und nichtqualifizierte </a:t>
            </a:r>
            <a:r>
              <a:rPr lang="de-DE" dirty="0" smtClean="0"/>
              <a:t>VDA </a:t>
            </a:r>
            <a:r>
              <a:rPr lang="de-DE" dirty="0"/>
              <a:t>ergreifen geeignete technische und organisatorische </a:t>
            </a:r>
            <a:r>
              <a:rPr lang="de-DE" dirty="0">
                <a:solidFill>
                  <a:srgbClr val="FF0000"/>
                </a:solidFill>
              </a:rPr>
              <a:t>Maßnahmen</a:t>
            </a:r>
            <a:r>
              <a:rPr lang="de-DE" dirty="0"/>
              <a:t> zur Beherrschung der </a:t>
            </a:r>
            <a:r>
              <a:rPr lang="de-DE" dirty="0" smtClean="0">
                <a:solidFill>
                  <a:srgbClr val="FF0000"/>
                </a:solidFill>
              </a:rPr>
              <a:t>Sicherheitsrisiken. </a:t>
            </a:r>
          </a:p>
          <a:p>
            <a:r>
              <a:rPr lang="de-DE" dirty="0" smtClean="0"/>
              <a:t>Sie müssen nach dem jeweils </a:t>
            </a:r>
            <a:r>
              <a:rPr lang="de-DE" dirty="0"/>
              <a:t>neuesten </a:t>
            </a:r>
            <a:r>
              <a:rPr lang="de-DE" dirty="0">
                <a:solidFill>
                  <a:srgbClr val="FF0000"/>
                </a:solidFill>
              </a:rPr>
              <a:t>Standes der Technik </a:t>
            </a:r>
            <a:r>
              <a:rPr lang="de-DE" dirty="0"/>
              <a:t>gewährleisten, dass das Sicherheitsniveau der Höhe des Risikos angemessen ist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A052F6-E6E6-4107-96CC-621CCE9D392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438218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(3) Ist ein qualifiziertes Zertifikat für elektronische Signaturen oder elektronische Siegel vorläufig ausgesetzt worden, so verliert dieses Zertifikat, </a:t>
            </a:r>
            <a:r>
              <a:rPr lang="de-DE" dirty="0">
                <a:solidFill>
                  <a:srgbClr val="FF0000"/>
                </a:solidFill>
              </a:rPr>
              <a:t>solange</a:t>
            </a:r>
            <a:r>
              <a:rPr lang="de-DE" dirty="0"/>
              <a:t> der Status der Aussetzung gemäß </a:t>
            </a:r>
            <a:r>
              <a:rPr lang="de-DE" dirty="0" smtClean="0"/>
              <a:t>Abs </a:t>
            </a:r>
            <a:r>
              <a:rPr lang="de-DE" dirty="0"/>
              <a:t>4 veröffentlicht ist, seine Gültigkeit. </a:t>
            </a:r>
            <a:r>
              <a:rPr lang="de-DE" dirty="0" smtClean="0">
                <a:solidFill>
                  <a:srgbClr val="FFCD2D"/>
                </a:solidFill>
              </a:rPr>
              <a:t>[Art 28 Abs 5: „für die Dauer“]</a:t>
            </a:r>
          </a:p>
          <a:p>
            <a:r>
              <a:rPr lang="de-DE" dirty="0" smtClean="0"/>
              <a:t>Dieser </a:t>
            </a:r>
            <a:r>
              <a:rPr lang="de-DE" dirty="0"/>
              <a:t>Zeitraum darf </a:t>
            </a:r>
            <a:r>
              <a:rPr lang="de-DE" dirty="0">
                <a:solidFill>
                  <a:srgbClr val="FF0000"/>
                </a:solidFill>
              </a:rPr>
              <a:t>zwei Wochen </a:t>
            </a:r>
            <a:r>
              <a:rPr lang="de-DE" dirty="0"/>
              <a:t>nicht überschreiten.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CD77D-39D4-4E2B-AF1F-E341588275F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63648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(4) Ein qualifizierter VDA hat die </a:t>
            </a:r>
            <a:r>
              <a:rPr lang="de-DE" dirty="0">
                <a:solidFill>
                  <a:srgbClr val="FF0000"/>
                </a:solidFill>
              </a:rPr>
              <a:t>Dauer</a:t>
            </a:r>
            <a:r>
              <a:rPr lang="de-DE" dirty="0"/>
              <a:t> der </a:t>
            </a:r>
            <a:r>
              <a:rPr lang="de-DE" dirty="0">
                <a:solidFill>
                  <a:srgbClr val="FF0000"/>
                </a:solidFill>
              </a:rPr>
              <a:t>Aussetzung</a:t>
            </a:r>
            <a:r>
              <a:rPr lang="de-DE" dirty="0"/>
              <a:t> in seiner Zertifikatsdatenbank gemäß </a:t>
            </a:r>
            <a:r>
              <a:rPr lang="de-DE" dirty="0" smtClean="0"/>
              <a:t>Art </a:t>
            </a:r>
            <a:r>
              <a:rPr lang="de-DE" dirty="0"/>
              <a:t>24 </a:t>
            </a:r>
            <a:r>
              <a:rPr lang="de-DE" dirty="0" smtClean="0"/>
              <a:t>Abs </a:t>
            </a:r>
            <a:r>
              <a:rPr lang="de-DE" dirty="0"/>
              <a:t>2 </a:t>
            </a:r>
            <a:r>
              <a:rPr lang="de-DE" dirty="0" smtClean="0"/>
              <a:t>lit </a:t>
            </a:r>
            <a:r>
              <a:rPr lang="de-DE" dirty="0"/>
              <a:t>k </a:t>
            </a:r>
            <a:r>
              <a:rPr lang="de-DE" dirty="0" smtClean="0"/>
              <a:t>EU-VO </a:t>
            </a:r>
            <a:r>
              <a:rPr lang="de-DE" dirty="0"/>
              <a:t>zu registrieren </a:t>
            </a:r>
          </a:p>
          <a:p>
            <a:r>
              <a:rPr lang="de-DE" dirty="0" smtClean="0"/>
              <a:t>und </a:t>
            </a:r>
            <a:r>
              <a:rPr lang="de-DE" dirty="0"/>
              <a:t>den Status der Aussetzung </a:t>
            </a:r>
            <a:r>
              <a:rPr lang="de-DE" dirty="0">
                <a:solidFill>
                  <a:srgbClr val="FFC000"/>
                </a:solidFill>
              </a:rPr>
              <a:t>während der Dauer</a:t>
            </a:r>
            <a:r>
              <a:rPr lang="de-DE" dirty="0"/>
              <a:t> der Aussetzung elektronisch jederzeit allgemein zugänglich zu veröffentlichen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E2D64F-1B85-4F4F-A8D9-822362A5EA4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3605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§ 5 SVV:</a:t>
            </a:r>
          </a:p>
          <a:p>
            <a:r>
              <a:rPr lang="de-DE" dirty="0"/>
              <a:t>(7) Im Fall einer Aussetzung eines qualifizierten Zertifikats ist der Signator oder der Siegelersteller unverzüglich zu verständigen.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Aussetzung kann aufgehoben werden. </a:t>
            </a:r>
            <a:r>
              <a:rPr lang="de-DE" dirty="0" smtClean="0"/>
              <a:t>Eine </a:t>
            </a:r>
            <a:r>
              <a:rPr lang="de-DE" dirty="0">
                <a:solidFill>
                  <a:srgbClr val="FFC000"/>
                </a:solidFill>
              </a:rPr>
              <a:t>aufgehobene Aussetzung </a:t>
            </a:r>
            <a:r>
              <a:rPr lang="de-DE" dirty="0"/>
              <a:t>hat auf die Gültigkeit des Zertifikats keinen Einfluss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FFC000"/>
                </a:solidFill>
              </a:rPr>
              <a:t>[Gültigkeit der Signatur?]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66B48-8369-43E7-8F81-C776B9D58180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1291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Wird eine Aussetzung nicht aufgehoben, so ist das Zertifikat zu widerrufen.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Erfolgt </a:t>
            </a:r>
            <a:r>
              <a:rPr lang="de-DE" dirty="0"/>
              <a:t>auf Grund einer Aussetzung der Widerruf eines Zertifikats, so gilt bereits die Aussetzung als Widerruf.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FF1116-AE56-4911-9633-42BC5B077AB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653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Zugangsrechte [Dokumentation]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/>
              <a:t>§ 10. </a:t>
            </a:r>
            <a:r>
              <a:rPr lang="de-DE" dirty="0"/>
              <a:t>(1) Auf Ersuchen von Gerichten oder anderen Behörden hat ein qualifizierter VDA Zugang zur </a:t>
            </a:r>
            <a:r>
              <a:rPr lang="de-DE" dirty="0">
                <a:solidFill>
                  <a:srgbClr val="FF0000"/>
                </a:solidFill>
              </a:rPr>
              <a:t>Dokumentation</a:t>
            </a:r>
            <a:r>
              <a:rPr lang="de-DE" dirty="0"/>
              <a:t> nach Art 24 </a:t>
            </a:r>
            <a:r>
              <a:rPr lang="de-DE" dirty="0" smtClean="0"/>
              <a:t>Abs </a:t>
            </a:r>
            <a:r>
              <a:rPr lang="de-DE" dirty="0"/>
              <a:t>2 </a:t>
            </a:r>
            <a:r>
              <a:rPr lang="de-DE" dirty="0" smtClean="0"/>
              <a:t>lit </a:t>
            </a:r>
            <a:r>
              <a:rPr lang="de-DE" dirty="0"/>
              <a:t>h </a:t>
            </a:r>
            <a:r>
              <a:rPr lang="de-DE" dirty="0" smtClean="0"/>
              <a:t>EU-VO </a:t>
            </a:r>
            <a:r>
              <a:rPr lang="de-DE" dirty="0"/>
              <a:t>und seiner Zertifikatsdatenbank zu gewähren.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CECE1A-694C-404A-B3F9-1980346505A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8050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Zugangsrechte [Pseudonym]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Bei Verwendung eines </a:t>
            </a:r>
            <a:r>
              <a:rPr lang="de-DE" dirty="0">
                <a:solidFill>
                  <a:srgbClr val="FF0000"/>
                </a:solidFill>
              </a:rPr>
              <a:t>Pseudonyms</a:t>
            </a:r>
            <a:r>
              <a:rPr lang="de-DE" dirty="0"/>
              <a:t> in einem Zertifikat hat der VDA die Daten über die </a:t>
            </a:r>
            <a:r>
              <a:rPr lang="de-DE" dirty="0">
                <a:solidFill>
                  <a:srgbClr val="FF0000"/>
                </a:solidFill>
              </a:rPr>
              <a:t>Identität</a:t>
            </a:r>
            <a:r>
              <a:rPr lang="de-DE" dirty="0"/>
              <a:t> des Signators an einen Dritten zu übermitteln, </a:t>
            </a:r>
            <a:endParaRPr lang="de-DE" dirty="0" smtClean="0"/>
          </a:p>
          <a:p>
            <a:r>
              <a:rPr lang="de-DE" dirty="0" smtClean="0"/>
              <a:t>sofern </a:t>
            </a:r>
            <a:r>
              <a:rPr lang="de-DE" dirty="0"/>
              <a:t>von diesem an der Feststellung der Identität ein überwiegendes berechtigtes </a:t>
            </a:r>
            <a:r>
              <a:rPr lang="de-DE" dirty="0">
                <a:solidFill>
                  <a:srgbClr val="FF0000"/>
                </a:solidFill>
              </a:rPr>
              <a:t>Interesse</a:t>
            </a:r>
            <a:r>
              <a:rPr lang="de-DE" dirty="0"/>
              <a:t> </a:t>
            </a:r>
            <a:r>
              <a:rPr lang="de-DE" dirty="0" smtClean="0"/>
              <a:t>iSd </a:t>
            </a:r>
            <a:r>
              <a:rPr lang="de-DE" dirty="0"/>
              <a:t>§ 8 </a:t>
            </a:r>
            <a:r>
              <a:rPr lang="de-DE" dirty="0" smtClean="0"/>
              <a:t>Abs </a:t>
            </a:r>
            <a:r>
              <a:rPr lang="de-DE" dirty="0"/>
              <a:t>1 Z 4 und </a:t>
            </a:r>
            <a:r>
              <a:rPr lang="de-DE" dirty="0" smtClean="0"/>
              <a:t>Abs </a:t>
            </a:r>
            <a:r>
              <a:rPr lang="de-DE" dirty="0"/>
              <a:t>3 </a:t>
            </a:r>
            <a:r>
              <a:rPr lang="de-DE" dirty="0">
                <a:solidFill>
                  <a:srgbClr val="FF0000"/>
                </a:solidFill>
              </a:rPr>
              <a:t>DSG</a:t>
            </a:r>
            <a:r>
              <a:rPr lang="de-DE" dirty="0"/>
              <a:t> glaubhaft gemacht wird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</a:t>
            </a:r>
            <a:r>
              <a:rPr lang="de-DE" dirty="0"/>
              <a:t>Übermittlung ist zu dokumentieren.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696235-50B9-400E-8397-3D5F76ECAD6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648965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Zugangsrechte [Dokumentation]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(3) Die gesamte Dokumentation ist vom qualifizierten VDA </a:t>
            </a:r>
            <a:r>
              <a:rPr lang="de-DE" dirty="0">
                <a:solidFill>
                  <a:srgbClr val="FF0000"/>
                </a:solidFill>
              </a:rPr>
              <a:t>30 Jahre, </a:t>
            </a:r>
            <a:r>
              <a:rPr lang="de-DE" dirty="0"/>
              <a:t>gerechnet ab dem im </a:t>
            </a:r>
            <a:r>
              <a:rPr lang="de-DE" dirty="0" smtClean="0"/>
              <a:t>qualifizierten Zertifikat </a:t>
            </a:r>
            <a:r>
              <a:rPr lang="de-DE" dirty="0"/>
              <a:t>eingetragenen Ende der Gültigkeit </a:t>
            </a:r>
            <a:r>
              <a:rPr lang="de-DE" dirty="0" smtClean="0"/>
              <a:t>[…] aufzubewahren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04907F-8C24-4118-84DB-CD8EF807D82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172505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 [Aufnahme]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de-DE" b="1" dirty="0" smtClean="0"/>
              <a:t>Art 21:</a:t>
            </a:r>
            <a:r>
              <a:rPr lang="de-DE" dirty="0" smtClean="0"/>
              <a:t> (1</a:t>
            </a:r>
            <a:r>
              <a:rPr lang="de-DE" dirty="0"/>
              <a:t>) Wenn </a:t>
            </a:r>
            <a:r>
              <a:rPr lang="de-DE" dirty="0" smtClean="0"/>
              <a:t>VDA </a:t>
            </a:r>
            <a:r>
              <a:rPr lang="de-DE" dirty="0"/>
              <a:t>ohne </a:t>
            </a:r>
            <a:r>
              <a:rPr lang="de-DE" dirty="0">
                <a:solidFill>
                  <a:srgbClr val="FF0000"/>
                </a:solidFill>
              </a:rPr>
              <a:t>Qualifikationsstatus</a:t>
            </a:r>
            <a:r>
              <a:rPr lang="de-DE" dirty="0"/>
              <a:t> beabsichtigen, die Erbringung qualifizierter Vertrauensdienste </a:t>
            </a:r>
            <a:r>
              <a:rPr lang="de-DE" dirty="0">
                <a:solidFill>
                  <a:srgbClr val="FF0000"/>
                </a:solidFill>
              </a:rPr>
              <a:t>aufzunehmen,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legen </a:t>
            </a:r>
            <a:r>
              <a:rPr lang="de-DE" dirty="0"/>
              <a:t>sie der Aufsichtsstelle eine Mitteilung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zusammen </a:t>
            </a:r>
            <a:r>
              <a:rPr lang="de-DE" dirty="0"/>
              <a:t>mit einem von einer Konformitätsbewertungsstelle ausgestellten </a:t>
            </a:r>
            <a:r>
              <a:rPr lang="de-DE" dirty="0" smtClean="0">
                <a:solidFill>
                  <a:srgbClr val="FF0000"/>
                </a:solidFill>
              </a:rPr>
              <a:t>Bewertungsbericht</a:t>
            </a:r>
            <a:r>
              <a:rPr lang="de-DE" dirty="0" smtClean="0"/>
              <a:t> </a:t>
            </a:r>
            <a:r>
              <a:rPr lang="de-DE" dirty="0"/>
              <a:t>vor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2B0C4-3318-4BB6-8D11-E99A14F6A46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57972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 [Aufnahme]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Die Aufsichtsstelle überprüft, </a:t>
            </a:r>
            <a:r>
              <a:rPr lang="de-DE" dirty="0" smtClean="0"/>
              <a:t>ob sie den Anforderungen genügen. </a:t>
            </a:r>
            <a:endParaRPr lang="de-DE" dirty="0"/>
          </a:p>
          <a:p>
            <a:r>
              <a:rPr lang="de-DE" dirty="0" smtClean="0"/>
              <a:t>Verleiht dem VDA </a:t>
            </a:r>
            <a:r>
              <a:rPr lang="de-DE" dirty="0"/>
              <a:t>und den von ihm erbrachten Vertrauensdiensten den </a:t>
            </a:r>
            <a:r>
              <a:rPr lang="de-DE" dirty="0" smtClean="0">
                <a:solidFill>
                  <a:srgbClr val="FF0000"/>
                </a:solidFill>
              </a:rPr>
              <a:t>Qualifikationsstatus</a:t>
            </a:r>
            <a:r>
              <a:rPr lang="de-DE" dirty="0" smtClean="0"/>
              <a:t>.</a:t>
            </a:r>
          </a:p>
          <a:p>
            <a:r>
              <a:rPr lang="de-DE" dirty="0" smtClean="0"/>
              <a:t>(</a:t>
            </a:r>
            <a:r>
              <a:rPr lang="de-DE" dirty="0"/>
              <a:t>3) </a:t>
            </a:r>
            <a:r>
              <a:rPr lang="de-DE" dirty="0" smtClean="0"/>
              <a:t>Qualifizierte VDA können </a:t>
            </a:r>
            <a:r>
              <a:rPr lang="de-DE" dirty="0"/>
              <a:t>mit der Erbringung des </a:t>
            </a:r>
            <a:r>
              <a:rPr lang="de-DE" dirty="0" smtClean="0"/>
              <a:t>qual. </a:t>
            </a:r>
            <a:r>
              <a:rPr lang="de-DE" dirty="0"/>
              <a:t>Vertrauensdienstes beginnen, nachdem der qualifizierte </a:t>
            </a:r>
            <a:r>
              <a:rPr lang="de-DE" dirty="0">
                <a:solidFill>
                  <a:srgbClr val="FF0000"/>
                </a:solidFill>
              </a:rPr>
              <a:t>Status</a:t>
            </a:r>
            <a:r>
              <a:rPr lang="de-DE" dirty="0"/>
              <a:t> in </a:t>
            </a:r>
            <a:r>
              <a:rPr lang="de-DE" dirty="0" smtClean="0">
                <a:solidFill>
                  <a:srgbClr val="FF0000"/>
                </a:solidFill>
              </a:rPr>
              <a:t>Vertrauenslisten</a:t>
            </a:r>
            <a:r>
              <a:rPr lang="de-DE" dirty="0" smtClean="0"/>
              <a:t> ausgewiesen.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E3A811-98FC-4FBB-BC50-F2CE3EA2E7E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62391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Vertrauenslisten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22:</a:t>
            </a:r>
            <a:r>
              <a:rPr lang="de-DE" dirty="0" smtClean="0"/>
              <a:t> (</a:t>
            </a:r>
            <a:r>
              <a:rPr lang="de-DE" dirty="0"/>
              <a:t>2) Die </a:t>
            </a:r>
            <a:r>
              <a:rPr lang="de-DE" dirty="0" smtClean="0"/>
              <a:t>MS </a:t>
            </a:r>
            <a:r>
              <a:rPr lang="de-DE" dirty="0"/>
              <a:t>erstellen, führen und veröffentlichen auf gesicherte Weise elektronisch unterzeichnete oder besiegelte </a:t>
            </a:r>
            <a:r>
              <a:rPr lang="de-DE" dirty="0" smtClean="0">
                <a:solidFill>
                  <a:srgbClr val="FF0000"/>
                </a:solidFill>
              </a:rPr>
              <a:t>Vertrauenslisten</a:t>
            </a:r>
            <a:r>
              <a:rPr lang="de-DE" dirty="0" smtClean="0"/>
              <a:t>. </a:t>
            </a:r>
            <a:endParaRPr lang="de-DE" dirty="0"/>
          </a:p>
          <a:p>
            <a:r>
              <a:rPr lang="de-DE" dirty="0"/>
              <a:t>(3) </a:t>
            </a:r>
            <a:r>
              <a:rPr lang="de-DE" dirty="0" smtClean="0"/>
              <a:t>Sie übermitteln </a:t>
            </a:r>
            <a:r>
              <a:rPr lang="de-DE" dirty="0"/>
              <a:t>der Kommission unverzüglich Informationen </a:t>
            </a:r>
            <a:endParaRPr lang="de-DE" dirty="0" smtClean="0"/>
          </a:p>
          <a:p>
            <a:r>
              <a:rPr lang="de-DE" dirty="0" smtClean="0"/>
              <a:t>über </a:t>
            </a:r>
            <a:r>
              <a:rPr lang="de-DE" dirty="0"/>
              <a:t>die </a:t>
            </a:r>
            <a:r>
              <a:rPr lang="de-DE" dirty="0" smtClean="0"/>
              <a:t>verantwortlichen Stellen</a:t>
            </a:r>
          </a:p>
          <a:p>
            <a:r>
              <a:rPr lang="de-DE" dirty="0" smtClean="0"/>
              <a:t>den </a:t>
            </a:r>
            <a:r>
              <a:rPr lang="de-DE" dirty="0"/>
              <a:t>Ort der Veröffentlichung der </a:t>
            </a:r>
            <a:r>
              <a:rPr lang="de-DE" dirty="0" smtClean="0"/>
              <a:t>Listen.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F4EE6-B1AA-45FA-B135-0FCA64E7712C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677532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Vertrauensdiensteanbieter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2) Qualifizierte und nichtqualifizierte </a:t>
            </a:r>
            <a:r>
              <a:rPr lang="de-DE" dirty="0" smtClean="0"/>
              <a:t>VDA </a:t>
            </a:r>
            <a:r>
              <a:rPr lang="de-DE" dirty="0">
                <a:solidFill>
                  <a:srgbClr val="FF0000"/>
                </a:solidFill>
              </a:rPr>
              <a:t>melden</a:t>
            </a:r>
            <a:r>
              <a:rPr lang="de-DE" dirty="0"/>
              <a:t> der Aufsichtsstelle </a:t>
            </a:r>
            <a:r>
              <a:rPr lang="de-DE" dirty="0" smtClean="0"/>
              <a:t>unverzüglich</a:t>
            </a:r>
            <a:r>
              <a:rPr lang="de-DE" dirty="0"/>
              <a:t>, in jedem Fall aber innerhalb von </a:t>
            </a:r>
            <a:r>
              <a:rPr lang="de-DE" dirty="0">
                <a:solidFill>
                  <a:srgbClr val="92D050"/>
                </a:solidFill>
              </a:rPr>
              <a:t>24 Stunden</a:t>
            </a:r>
            <a:r>
              <a:rPr lang="de-DE" dirty="0"/>
              <a:t> nach Kenntnisnahme von dem betreffenden </a:t>
            </a:r>
            <a:r>
              <a:rPr lang="de-DE" dirty="0">
                <a:solidFill>
                  <a:srgbClr val="FF0000"/>
                </a:solidFill>
              </a:rPr>
              <a:t>Vorfall,</a:t>
            </a:r>
            <a:r>
              <a:rPr lang="de-DE" dirty="0"/>
              <a:t> jede Sicherheitsverletzung oder jeden </a:t>
            </a:r>
            <a:r>
              <a:rPr lang="de-DE" dirty="0" smtClean="0"/>
              <a:t>Integritätsverlust.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854DC-3D0E-48E1-AAAD-AA2EC1E75C6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82977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EU-Vertrauenssiegel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23:</a:t>
            </a:r>
            <a:r>
              <a:rPr lang="de-DE" dirty="0" smtClean="0"/>
              <a:t> (1</a:t>
            </a:r>
            <a:r>
              <a:rPr lang="de-DE" dirty="0"/>
              <a:t>) Nachdem der </a:t>
            </a:r>
            <a:r>
              <a:rPr lang="de-DE" dirty="0">
                <a:solidFill>
                  <a:srgbClr val="FF0000"/>
                </a:solidFill>
              </a:rPr>
              <a:t>Qualifikationsstatus</a:t>
            </a:r>
            <a:r>
              <a:rPr lang="de-DE" dirty="0"/>
              <a:t> </a:t>
            </a:r>
            <a:r>
              <a:rPr lang="de-DE" dirty="0" smtClean="0"/>
              <a:t>in </a:t>
            </a:r>
            <a:r>
              <a:rPr lang="de-DE" dirty="0"/>
              <a:t>der Vertrauensliste </a:t>
            </a:r>
            <a:r>
              <a:rPr lang="de-DE" dirty="0" smtClean="0"/>
              <a:t>ausgewiesen </a:t>
            </a:r>
            <a:r>
              <a:rPr lang="de-DE" dirty="0"/>
              <a:t>wurde, können qualifizierte </a:t>
            </a:r>
            <a:r>
              <a:rPr lang="de-DE" dirty="0" smtClean="0"/>
              <a:t>VDA </a:t>
            </a:r>
            <a:r>
              <a:rPr lang="de-DE" dirty="0"/>
              <a:t>das </a:t>
            </a:r>
            <a:r>
              <a:rPr lang="de-DE" dirty="0">
                <a:solidFill>
                  <a:srgbClr val="FF0000"/>
                </a:solidFill>
              </a:rPr>
              <a:t>EU-Vertrauenssiegel</a:t>
            </a:r>
            <a:r>
              <a:rPr lang="de-DE" dirty="0"/>
              <a:t> verwenden, </a:t>
            </a:r>
            <a:endParaRPr lang="de-DE" dirty="0" smtClean="0"/>
          </a:p>
          <a:p>
            <a:r>
              <a:rPr lang="de-DE" dirty="0" smtClean="0"/>
              <a:t>um </a:t>
            </a:r>
            <a:r>
              <a:rPr lang="de-DE" dirty="0"/>
              <a:t>in einfacher, wiedererkennbarer und klarer Weise die von ihnen erbrachten qualifizierten </a:t>
            </a:r>
            <a:r>
              <a:rPr lang="de-DE" dirty="0">
                <a:solidFill>
                  <a:srgbClr val="00B0F0"/>
                </a:solidFill>
              </a:rPr>
              <a:t>Vertrauensdienste</a:t>
            </a:r>
            <a:r>
              <a:rPr lang="de-DE" dirty="0"/>
              <a:t> zu kennzeichnen.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057F1-62EE-416D-A0B8-AD7649A9FB2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74006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Beendigung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/>
              <a:t>§ 9. </a:t>
            </a:r>
            <a:r>
              <a:rPr lang="de-DE" dirty="0"/>
              <a:t>(1) Ein qualifizierter VDA hat der Aufsichtsstelle zumindest </a:t>
            </a:r>
            <a:r>
              <a:rPr lang="de-DE" dirty="0">
                <a:solidFill>
                  <a:srgbClr val="92D050"/>
                </a:solidFill>
              </a:rPr>
              <a:t>drei Wochen </a:t>
            </a:r>
            <a:r>
              <a:rPr lang="de-DE" dirty="0"/>
              <a:t>im Vorhinein die geplante </a:t>
            </a:r>
            <a:r>
              <a:rPr lang="de-DE" dirty="0">
                <a:solidFill>
                  <a:srgbClr val="FF0000"/>
                </a:solidFill>
              </a:rPr>
              <a:t>Einstellung</a:t>
            </a:r>
            <a:r>
              <a:rPr lang="de-DE" dirty="0"/>
              <a:t> seiner Tätigkeit anzuzeigen. </a:t>
            </a:r>
            <a:endParaRPr lang="de-DE" dirty="0" smtClean="0"/>
          </a:p>
          <a:p>
            <a:r>
              <a:rPr lang="de-DE" dirty="0" smtClean="0">
                <a:solidFill>
                  <a:srgbClr val="FFD44B"/>
                </a:solidFill>
              </a:rPr>
              <a:t>[Insolvenz]</a:t>
            </a:r>
          </a:p>
          <a:p>
            <a:r>
              <a:rPr lang="de-DE" dirty="0" smtClean="0">
                <a:solidFill>
                  <a:srgbClr val="FFD44B"/>
                </a:solidFill>
              </a:rPr>
              <a:t>[Untersagung]</a:t>
            </a:r>
            <a:endParaRPr lang="de-DE" dirty="0">
              <a:solidFill>
                <a:srgbClr val="FFD44B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59E2B-94B2-415E-B50F-754E58DDE97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55014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Beendigung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Sofern der qualifizierte VDA </a:t>
            </a:r>
            <a:r>
              <a:rPr lang="de-DE" dirty="0">
                <a:solidFill>
                  <a:srgbClr val="FF0000"/>
                </a:solidFill>
              </a:rPr>
              <a:t>qualifizierte Zertifikate </a:t>
            </a:r>
            <a:r>
              <a:rPr lang="de-DE" dirty="0" smtClean="0"/>
              <a:t>ausstellt, </a:t>
            </a:r>
            <a:r>
              <a:rPr lang="de-DE" dirty="0"/>
              <a:t>hat er die im Zeitpunkt der Einstellung seiner Tätigkeit gültigen qualifizierten Zertifikate zu </a:t>
            </a:r>
            <a:r>
              <a:rPr lang="de-DE" dirty="0" smtClean="0">
                <a:solidFill>
                  <a:srgbClr val="FF0000"/>
                </a:solidFill>
              </a:rPr>
              <a:t>widerrufen,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oder</a:t>
            </a:r>
            <a:r>
              <a:rPr lang="de-DE" dirty="0" smtClean="0"/>
              <a:t> </a:t>
            </a:r>
            <a:r>
              <a:rPr lang="de-DE" dirty="0"/>
              <a:t>dafür Sorge zu tragen, dass zumindest seine </a:t>
            </a:r>
            <a:r>
              <a:rPr lang="de-DE" dirty="0">
                <a:solidFill>
                  <a:srgbClr val="00B0F0"/>
                </a:solidFill>
              </a:rPr>
              <a:t>Zertifikatsdatenbank</a:t>
            </a:r>
            <a:r>
              <a:rPr lang="de-DE" dirty="0"/>
              <a:t> von einem anderen qualifizierten VDA </a:t>
            </a:r>
            <a:r>
              <a:rPr lang="de-DE" dirty="0">
                <a:solidFill>
                  <a:srgbClr val="FF0000"/>
                </a:solidFill>
              </a:rPr>
              <a:t>übernommen</a:t>
            </a:r>
            <a:r>
              <a:rPr lang="de-DE" dirty="0"/>
              <a:t> werden kann und wird.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BD289-35AA-41FC-B9CB-A3B0CE09EE2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00115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Beendigung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Auch im Fall des </a:t>
            </a:r>
            <a:r>
              <a:rPr lang="de-DE" dirty="0">
                <a:solidFill>
                  <a:srgbClr val="FF0000"/>
                </a:solidFill>
              </a:rPr>
              <a:t>Widerrufs</a:t>
            </a:r>
            <a:r>
              <a:rPr lang="de-DE" dirty="0"/>
              <a:t> der qualifizierten Zertifikate hat der qualifizierte VDA sicherzustellen, dass die </a:t>
            </a:r>
            <a:r>
              <a:rPr lang="de-DE" dirty="0">
                <a:solidFill>
                  <a:srgbClr val="00B0F0"/>
                </a:solidFill>
              </a:rPr>
              <a:t>Zertifikatsdatenbank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weitergeführt </a:t>
            </a:r>
            <a:r>
              <a:rPr lang="de-DE" dirty="0"/>
              <a:t>wird; </a:t>
            </a:r>
            <a:r>
              <a:rPr lang="de-DE" dirty="0" smtClean="0"/>
              <a:t>kommt </a:t>
            </a:r>
            <a:r>
              <a:rPr lang="de-DE" dirty="0"/>
              <a:t>er dieser Verpflichtung nicht nach, so hat die Aufsichtsstelle für die Weiterführung der </a:t>
            </a:r>
            <a:r>
              <a:rPr lang="de-DE" dirty="0">
                <a:solidFill>
                  <a:srgbClr val="00B0F0"/>
                </a:solidFill>
              </a:rPr>
              <a:t>Zertifikatsdatenbank</a:t>
            </a:r>
            <a:r>
              <a:rPr lang="de-DE" dirty="0"/>
              <a:t> auf Kosten des qualifizierten VDA Sorge zu tragen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FFC000"/>
                </a:solidFill>
              </a:rPr>
              <a:t>[Auflösung der Gesellschaft]</a:t>
            </a:r>
            <a:endParaRPr lang="de-DE" dirty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E99A7-55E3-4467-8D22-227DC4AF32C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40617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Beendigung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(3) Ein </a:t>
            </a:r>
            <a:r>
              <a:rPr lang="de-DE" dirty="0">
                <a:solidFill>
                  <a:srgbClr val="FF0000"/>
                </a:solidFill>
              </a:rPr>
              <a:t>Widerruf</a:t>
            </a:r>
            <a:r>
              <a:rPr lang="de-DE" dirty="0"/>
              <a:t> der gültigen qualifizierten Zertifikate gemäß </a:t>
            </a:r>
            <a:r>
              <a:rPr lang="de-DE" dirty="0" smtClean="0"/>
              <a:t>Abs </a:t>
            </a:r>
            <a:r>
              <a:rPr lang="de-DE" dirty="0"/>
              <a:t>2 ist nur dann zulässig, wenn die Aufsichtsstelle auf Antrag des Bundeskanzlers feststellt, dass </a:t>
            </a:r>
            <a:r>
              <a:rPr lang="de-DE" dirty="0">
                <a:solidFill>
                  <a:srgbClr val="00B0F0"/>
                </a:solidFill>
              </a:rPr>
              <a:t>deren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Weiterführung</a:t>
            </a:r>
            <a:r>
              <a:rPr lang="de-DE" dirty="0"/>
              <a:t> nicht im öffentlichen Interesse gelegen ist. </a:t>
            </a:r>
            <a:endParaRPr lang="de-DE" dirty="0" smtClean="0"/>
          </a:p>
          <a:p>
            <a:r>
              <a:rPr lang="de-AT" dirty="0" smtClean="0">
                <a:solidFill>
                  <a:srgbClr val="FFCD2D"/>
                </a:solidFill>
              </a:rPr>
              <a:t>[Erwerbsfreiheit; Kosten]</a:t>
            </a:r>
            <a:endParaRPr lang="de-DE" dirty="0">
              <a:solidFill>
                <a:srgbClr val="FFCD2D"/>
              </a:solidFill>
            </a:endParaRPr>
          </a:p>
          <a:p>
            <a:r>
              <a:rPr lang="de-DE" dirty="0" smtClean="0">
                <a:solidFill>
                  <a:srgbClr val="FFC000"/>
                </a:solidFill>
              </a:rPr>
              <a:t>[Unterscheidung zwischen Verzeichnis- und Widerrufsdienst </a:t>
            </a:r>
            <a:r>
              <a:rPr lang="de-DE" dirty="0" smtClean="0">
                <a:solidFill>
                  <a:srgbClr val="FFC000"/>
                </a:solidFill>
              </a:rPr>
              <a:t>erforderlich?]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05927-CE0B-4174-AA2C-9809C5BE14F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54034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Beendigung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Andernfalls hat der Bund für </a:t>
            </a:r>
            <a:r>
              <a:rPr lang="de-DE" dirty="0">
                <a:solidFill>
                  <a:srgbClr val="00B0F0"/>
                </a:solidFill>
              </a:rPr>
              <a:t>deren</a:t>
            </a:r>
            <a:r>
              <a:rPr lang="de-DE" dirty="0"/>
              <a:t> Weiterführung Sorge zu tragen.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/>
              <a:t>qualifizierte VDA hat zu diesem Zweck dem Bund alle notwendigen Mittel und Informationen zu übergeben.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4E945-5A72-403D-AD97-1AE5CC074A0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8016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Beendigung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(4) Die Signatoren und Siegelersteller sind von der Einstellung der Tätigkeit sowie vom Widerruf, der Übernahme oder der Weiterführung unverzüglich zu </a:t>
            </a:r>
            <a:r>
              <a:rPr lang="de-DE" dirty="0">
                <a:solidFill>
                  <a:srgbClr val="FF0000"/>
                </a:solidFill>
              </a:rPr>
              <a:t>verständigen.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>
                <a:solidFill>
                  <a:srgbClr val="FFC000"/>
                </a:solidFill>
              </a:rPr>
              <a:t>[</a:t>
            </a:r>
            <a:r>
              <a:rPr lang="de-DE" dirty="0" smtClean="0">
                <a:solidFill>
                  <a:srgbClr val="FFC000"/>
                </a:solidFill>
              </a:rPr>
              <a:t>Insolvenz?]</a:t>
            </a:r>
          </a:p>
          <a:p>
            <a:r>
              <a:rPr lang="de-DE" dirty="0" smtClean="0">
                <a:solidFill>
                  <a:srgbClr val="FFC000"/>
                </a:solidFill>
              </a:rPr>
              <a:t>[Untersagung?] </a:t>
            </a:r>
            <a:endParaRPr lang="de-DE" dirty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18300-7C46-4A7E-AF4F-13B5DFE0232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13708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17:</a:t>
            </a:r>
            <a:r>
              <a:rPr lang="de-DE" dirty="0" smtClean="0"/>
              <a:t> Die MS </a:t>
            </a:r>
            <a:r>
              <a:rPr lang="de-DE" dirty="0"/>
              <a:t>benennen eine </a:t>
            </a:r>
            <a:r>
              <a:rPr lang="de-DE" dirty="0">
                <a:solidFill>
                  <a:srgbClr val="FF0000"/>
                </a:solidFill>
              </a:rPr>
              <a:t>Aufsichtsstelle,</a:t>
            </a:r>
            <a:r>
              <a:rPr lang="de-DE" dirty="0"/>
              <a:t> die in ihrem Hoheitsgebiet niedergelassen </a:t>
            </a:r>
            <a:r>
              <a:rPr lang="de-DE" dirty="0" smtClean="0"/>
              <a:t>ist,</a:t>
            </a:r>
            <a:br>
              <a:rPr lang="de-DE" dirty="0" smtClean="0"/>
            </a:br>
            <a:r>
              <a:rPr lang="de-DE" dirty="0" smtClean="0"/>
              <a:t>oder </a:t>
            </a:r>
            <a:r>
              <a:rPr lang="de-DE" dirty="0"/>
              <a:t>die aufgrund einer gegenseitigen Vereinbarung mit einem anderen </a:t>
            </a:r>
            <a:r>
              <a:rPr lang="de-DE" dirty="0" smtClean="0"/>
              <a:t>MS in </a:t>
            </a:r>
            <a:r>
              <a:rPr lang="de-DE" dirty="0"/>
              <a:t>diesem anderen </a:t>
            </a:r>
            <a:r>
              <a:rPr lang="de-DE" dirty="0" smtClean="0"/>
              <a:t>MS </a:t>
            </a:r>
            <a:r>
              <a:rPr lang="de-DE" dirty="0"/>
              <a:t>niedergelassen ist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8DBB3A-AE70-4F7F-B291-86433118FD4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087395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Funktionen</a:t>
            </a:r>
          </a:p>
          <a:p>
            <a:pPr lvl="1"/>
            <a:r>
              <a:rPr lang="de-DE" dirty="0" smtClean="0"/>
              <a:t>a</a:t>
            </a:r>
            <a:r>
              <a:rPr lang="de-DE" dirty="0"/>
              <a:t>) </a:t>
            </a:r>
            <a:r>
              <a:rPr lang="de-DE" dirty="0">
                <a:solidFill>
                  <a:srgbClr val="C00000"/>
                </a:solidFill>
              </a:rPr>
              <a:t>Ausübung</a:t>
            </a:r>
            <a:r>
              <a:rPr lang="de-DE" dirty="0"/>
              <a:t> der Aufsicht über </a:t>
            </a:r>
            <a:r>
              <a:rPr lang="de-DE" dirty="0" smtClean="0"/>
              <a:t>niedergelassenen </a:t>
            </a:r>
            <a:r>
              <a:rPr lang="de-DE" dirty="0">
                <a:solidFill>
                  <a:srgbClr val="FF0000"/>
                </a:solidFill>
              </a:rPr>
              <a:t>qualifizierten </a:t>
            </a:r>
            <a:r>
              <a:rPr lang="de-DE" dirty="0" smtClean="0">
                <a:solidFill>
                  <a:srgbClr val="FF0000"/>
                </a:solidFill>
              </a:rPr>
              <a:t>VDA</a:t>
            </a:r>
          </a:p>
          <a:p>
            <a:pPr lvl="1"/>
            <a:r>
              <a:rPr lang="de-DE" dirty="0" smtClean="0"/>
              <a:t>Ex-ante- </a:t>
            </a:r>
            <a:r>
              <a:rPr lang="de-DE" dirty="0"/>
              <a:t>und </a:t>
            </a:r>
            <a:r>
              <a:rPr lang="de-DE" dirty="0" smtClean="0"/>
              <a:t>Ex-post-Aufsichtstätigkeiten:</a:t>
            </a:r>
            <a:br>
              <a:rPr lang="de-DE" dirty="0" smtClean="0"/>
            </a:br>
            <a:r>
              <a:rPr lang="de-DE" dirty="0" smtClean="0"/>
              <a:t>gewährleisten</a:t>
            </a:r>
            <a:r>
              <a:rPr lang="de-DE" dirty="0" smtClean="0"/>
              <a:t>, dass die </a:t>
            </a:r>
            <a:r>
              <a:rPr lang="de-DE" dirty="0">
                <a:solidFill>
                  <a:srgbClr val="FF0000"/>
                </a:solidFill>
              </a:rPr>
              <a:t>qualifizierten </a:t>
            </a:r>
            <a:r>
              <a:rPr lang="de-DE" dirty="0" smtClean="0">
                <a:solidFill>
                  <a:srgbClr val="FF0000"/>
                </a:solidFill>
              </a:rPr>
              <a:t>VDA </a:t>
            </a:r>
            <a:r>
              <a:rPr lang="de-DE" dirty="0"/>
              <a:t>und die von ihnen erbrachten qualifizierten Vertrauensdienste den Anforderungen dieser Verordnung entsprechen</a:t>
            </a:r>
            <a:r>
              <a:rPr lang="de-DE" dirty="0" smtClean="0"/>
              <a:t>;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3B0AD-2C82-4409-BA2D-D9BB350D4E4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22255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marL="400050" lvl="1" indent="-400050"/>
            <a:r>
              <a:rPr lang="de-DE" dirty="0"/>
              <a:t>b) erforderlichenfalls Durchführung von </a:t>
            </a:r>
            <a:r>
              <a:rPr lang="de-DE" dirty="0">
                <a:solidFill>
                  <a:srgbClr val="C00000"/>
                </a:solidFill>
              </a:rPr>
              <a:t>Maßnahmen</a:t>
            </a:r>
            <a:r>
              <a:rPr lang="de-DE" dirty="0"/>
              <a:t> </a:t>
            </a:r>
            <a:endParaRPr lang="de-DE" dirty="0" smtClean="0"/>
          </a:p>
          <a:p>
            <a:pPr marL="400050" lvl="1" indent="-400050"/>
            <a:r>
              <a:rPr lang="de-DE" dirty="0" smtClean="0"/>
              <a:t>Ex-post-Aufsichtstätigkeiten:</a:t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smtClean="0"/>
              <a:t>Bezug auf </a:t>
            </a:r>
            <a:r>
              <a:rPr lang="de-DE" dirty="0" smtClean="0">
                <a:solidFill>
                  <a:srgbClr val="FF0000"/>
                </a:solidFill>
              </a:rPr>
              <a:t>nichtqualifizierten VDA</a:t>
            </a:r>
            <a:r>
              <a:rPr lang="de-DE" dirty="0" smtClean="0"/>
              <a:t>, wenn </a:t>
            </a:r>
            <a:r>
              <a:rPr lang="de-DE" dirty="0"/>
              <a:t>sie Kenntnis davon erhalten, dass diese </a:t>
            </a:r>
            <a:r>
              <a:rPr lang="de-DE" dirty="0" smtClean="0"/>
              <a:t>oder </a:t>
            </a:r>
            <a:r>
              <a:rPr lang="de-DE" dirty="0"/>
              <a:t>die von ihnen erbrachten Vertrauensdienste die Anforderungen dieser Verordnung mutmaßlich nicht erfüllen</a:t>
            </a:r>
            <a:r>
              <a:rPr lang="de-DE" dirty="0" smtClean="0"/>
              <a:t>.</a:t>
            </a:r>
          </a:p>
          <a:p>
            <a:pPr marL="800100" lvl="2" indent="-400050"/>
            <a:r>
              <a:rPr lang="de-DE" dirty="0" smtClean="0">
                <a:solidFill>
                  <a:srgbClr val="FFCD2D"/>
                </a:solidFill>
              </a:rPr>
              <a:t>[Anforderungen für nicht qualifizierte VDA]</a:t>
            </a:r>
            <a:endParaRPr lang="de-DE" dirty="0">
              <a:solidFill>
                <a:srgbClr val="FFCD2D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61F58A-A666-4C83-842A-DB7EAAD21FB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56102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24:</a:t>
            </a:r>
            <a:endParaRPr lang="de-DE" b="1" dirty="0"/>
          </a:p>
          <a:p>
            <a:r>
              <a:rPr lang="de-DE" dirty="0" smtClean="0">
                <a:solidFill>
                  <a:srgbClr val="FF0000"/>
                </a:solidFill>
              </a:rPr>
              <a:t>Überprüft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smtClean="0"/>
              <a:t>anhand </a:t>
            </a:r>
            <a:r>
              <a:rPr lang="de-DE" dirty="0"/>
              <a:t>geeigneter Mittel und im Einklang mit dem jeweiligen nationalen Recht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>
                <a:solidFill>
                  <a:srgbClr val="FF0000"/>
                </a:solidFill>
              </a:rPr>
              <a:t>Identität</a:t>
            </a:r>
            <a:r>
              <a:rPr lang="de-DE" dirty="0"/>
              <a:t> und </a:t>
            </a:r>
            <a:endParaRPr lang="de-DE" dirty="0" smtClean="0"/>
          </a:p>
          <a:p>
            <a:r>
              <a:rPr lang="de-DE" dirty="0" smtClean="0"/>
              <a:t>gegebenenfalls </a:t>
            </a:r>
            <a:r>
              <a:rPr lang="de-DE" dirty="0"/>
              <a:t>die spezifischen </a:t>
            </a:r>
            <a:r>
              <a:rPr lang="de-DE" dirty="0" smtClean="0">
                <a:solidFill>
                  <a:srgbClr val="FF0000"/>
                </a:solidFill>
              </a:rPr>
              <a:t>Attribute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A5DC8-C88B-48DF-AECE-94AF7A75066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6248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Aufgaben</a:t>
            </a:r>
            <a:endParaRPr lang="de-DE" dirty="0"/>
          </a:p>
          <a:p>
            <a:pPr lvl="1"/>
            <a:r>
              <a:rPr lang="de-DE" dirty="0" smtClean="0"/>
              <a:t>e</a:t>
            </a:r>
            <a:r>
              <a:rPr lang="de-DE" dirty="0"/>
              <a:t>) Durchführung von Überprüfungen oder Beauftragung einer </a:t>
            </a:r>
            <a:r>
              <a:rPr lang="de-DE" dirty="0">
                <a:solidFill>
                  <a:srgbClr val="C00000"/>
                </a:solidFill>
              </a:rPr>
              <a:t>Konformitätsbewertungsstelle</a:t>
            </a:r>
            <a:r>
              <a:rPr lang="de-DE" dirty="0"/>
              <a:t> mit der Durchführung einer Konformitätsbewertung der qualifizierten </a:t>
            </a:r>
            <a:r>
              <a:rPr lang="de-DE" dirty="0" smtClean="0"/>
              <a:t>VDA gemäß Art </a:t>
            </a:r>
            <a:r>
              <a:rPr lang="de-DE" dirty="0"/>
              <a:t>20 </a:t>
            </a:r>
            <a:r>
              <a:rPr lang="de-DE" dirty="0" smtClean="0"/>
              <a:t>Abs 2;</a:t>
            </a:r>
          </a:p>
          <a:p>
            <a:pPr lvl="1"/>
            <a:r>
              <a:rPr lang="de-DE" dirty="0" smtClean="0"/>
              <a:t>g</a:t>
            </a:r>
            <a:r>
              <a:rPr lang="de-DE" dirty="0"/>
              <a:t>) Verleihung des </a:t>
            </a:r>
            <a:r>
              <a:rPr lang="de-DE" dirty="0">
                <a:solidFill>
                  <a:srgbClr val="C00000"/>
                </a:solidFill>
              </a:rPr>
              <a:t>Qualifikationsstatus</a:t>
            </a:r>
            <a:r>
              <a:rPr lang="de-DE" dirty="0"/>
              <a:t> an </a:t>
            </a:r>
            <a:r>
              <a:rPr lang="de-DE" dirty="0" smtClean="0"/>
              <a:t>VDA </a:t>
            </a:r>
            <a:r>
              <a:rPr lang="de-DE" dirty="0"/>
              <a:t>und die von ihnen erbrachten Dienste sowie Entzug dieses Status gemäß den </a:t>
            </a:r>
            <a:r>
              <a:rPr lang="de-DE" dirty="0" smtClean="0"/>
              <a:t>Art 20 </a:t>
            </a:r>
            <a:r>
              <a:rPr lang="de-DE" dirty="0"/>
              <a:t>und 21</a:t>
            </a:r>
            <a:r>
              <a:rPr lang="de-DE" dirty="0" smtClean="0"/>
              <a:t>;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AFFA0-6143-4F74-AD94-BEEA08E81E3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82046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lvl="1"/>
            <a:r>
              <a:rPr lang="de-DE" dirty="0" smtClean="0"/>
              <a:t>j</a:t>
            </a:r>
            <a:r>
              <a:rPr lang="de-DE" dirty="0"/>
              <a:t>) Verpflichtung der </a:t>
            </a:r>
            <a:r>
              <a:rPr lang="de-DE" dirty="0" smtClean="0"/>
              <a:t>VDA, </a:t>
            </a:r>
            <a:r>
              <a:rPr lang="de-DE" dirty="0"/>
              <a:t>bei jedem Fall von Nichteinhaltung der Anforderungen dieser Verordnung </a:t>
            </a:r>
            <a:r>
              <a:rPr lang="de-DE" dirty="0">
                <a:solidFill>
                  <a:srgbClr val="FF0000"/>
                </a:solidFill>
              </a:rPr>
              <a:t>Abhilfe</a:t>
            </a:r>
            <a:r>
              <a:rPr lang="de-DE" dirty="0"/>
              <a:t> zu schaffen.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E8F0DB-EF47-49D8-850D-8044DC4030B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0207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20:</a:t>
            </a:r>
            <a:r>
              <a:rPr lang="de-DE" dirty="0" smtClean="0"/>
              <a:t> (1</a:t>
            </a:r>
            <a:r>
              <a:rPr lang="de-DE" dirty="0"/>
              <a:t>) </a:t>
            </a:r>
            <a:r>
              <a:rPr lang="de-DE" dirty="0" smtClean="0">
                <a:solidFill>
                  <a:srgbClr val="FF0000"/>
                </a:solidFill>
              </a:rPr>
              <a:t>Qualifizierte VDA </a:t>
            </a:r>
            <a:r>
              <a:rPr lang="de-DE" dirty="0" smtClean="0"/>
              <a:t>werden </a:t>
            </a:r>
            <a:r>
              <a:rPr lang="de-DE" dirty="0"/>
              <a:t>mindestens alle </a:t>
            </a:r>
            <a:r>
              <a:rPr lang="de-DE" dirty="0">
                <a:solidFill>
                  <a:srgbClr val="92D050"/>
                </a:solidFill>
              </a:rPr>
              <a:t>24 Monate</a:t>
            </a:r>
            <a:r>
              <a:rPr lang="de-DE" dirty="0"/>
              <a:t> auf eigene Kosten von einer Konformitätsbewertungsstelle geprüft.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qualifizierten </a:t>
            </a:r>
            <a:r>
              <a:rPr lang="de-DE" dirty="0" smtClean="0"/>
              <a:t>VDA </a:t>
            </a:r>
            <a:r>
              <a:rPr lang="de-DE" dirty="0"/>
              <a:t>legen der Aufsichtsstelle den entsprechenden </a:t>
            </a:r>
            <a:r>
              <a:rPr lang="de-DE" dirty="0">
                <a:solidFill>
                  <a:srgbClr val="00B0F0"/>
                </a:solidFill>
              </a:rPr>
              <a:t>Konformitätsbewertungsbericht</a:t>
            </a:r>
            <a:r>
              <a:rPr lang="de-DE" dirty="0"/>
              <a:t> innerhalb von </a:t>
            </a:r>
            <a:r>
              <a:rPr lang="de-DE" dirty="0">
                <a:solidFill>
                  <a:srgbClr val="92D050"/>
                </a:solidFill>
              </a:rPr>
              <a:t>drei Arbeitstagen </a:t>
            </a:r>
            <a:r>
              <a:rPr lang="de-DE" dirty="0"/>
              <a:t>nach Empfang vor.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63FC00-00DC-4B99-A08E-61FF42CC71A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27410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(2) Die </a:t>
            </a:r>
            <a:r>
              <a:rPr lang="de-DE" dirty="0"/>
              <a:t>Aufsichtsstelle </a:t>
            </a:r>
            <a:r>
              <a:rPr lang="de-DE" dirty="0" smtClean="0"/>
              <a:t>kann </a:t>
            </a:r>
            <a:r>
              <a:rPr lang="de-DE" dirty="0" smtClean="0">
                <a:solidFill>
                  <a:srgbClr val="92D050"/>
                </a:solidFill>
              </a:rPr>
              <a:t>jederzeit </a:t>
            </a:r>
            <a:r>
              <a:rPr lang="de-DE" dirty="0"/>
              <a:t>eine Überprüfung vornehmen oder eine Konformitätsbewertungsstelle um eine Konformitätsbewertung der qualifizierten </a:t>
            </a:r>
            <a:r>
              <a:rPr lang="de-DE" dirty="0" smtClean="0"/>
              <a:t>VDA ersuchen.</a:t>
            </a:r>
          </a:p>
          <a:p>
            <a:r>
              <a:rPr lang="de-DE" dirty="0" smtClean="0"/>
              <a:t>(3) Verlangt </a:t>
            </a:r>
            <a:r>
              <a:rPr lang="de-DE" dirty="0"/>
              <a:t>die Aufsichtsstelle </a:t>
            </a:r>
            <a:r>
              <a:rPr lang="de-DE" dirty="0" smtClean="0">
                <a:solidFill>
                  <a:srgbClr val="FF0000"/>
                </a:solidFill>
              </a:rPr>
              <a:t>Abhilfe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smtClean="0"/>
              <a:t>und kommt der VDA dem nicht </a:t>
            </a:r>
            <a:r>
              <a:rPr lang="de-DE" dirty="0"/>
              <a:t>nach, </a:t>
            </a:r>
            <a:r>
              <a:rPr lang="de-DE" dirty="0" smtClean="0"/>
              <a:t>so kann sie den </a:t>
            </a:r>
            <a:r>
              <a:rPr lang="de-DE" dirty="0" smtClean="0">
                <a:solidFill>
                  <a:srgbClr val="FF0000"/>
                </a:solidFill>
              </a:rPr>
              <a:t>Qualifikationsstatus </a:t>
            </a:r>
            <a:r>
              <a:rPr lang="de-DE" dirty="0" smtClean="0"/>
              <a:t>entziehen. </a:t>
            </a:r>
            <a:r>
              <a:rPr lang="de-DE" dirty="0" smtClean="0">
                <a:solidFill>
                  <a:srgbClr val="FFC000"/>
                </a:solidFill>
              </a:rPr>
              <a:t>[Widerruf des </a:t>
            </a:r>
            <a:r>
              <a:rPr lang="de-DE" dirty="0" smtClean="0">
                <a:solidFill>
                  <a:srgbClr val="FFC000"/>
                </a:solidFill>
              </a:rPr>
              <a:t>VDA-Zertifikats]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940EBE-F56B-4B6F-8C16-4983D411182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91256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/>
              <a:t>§ </a:t>
            </a:r>
            <a:r>
              <a:rPr lang="de-DE" b="1" dirty="0" smtClean="0"/>
              <a:t>12 SVG </a:t>
            </a:r>
            <a:r>
              <a:rPr lang="de-DE" dirty="0"/>
              <a:t>(1) Aufsichtsstelle gemäß </a:t>
            </a:r>
            <a:r>
              <a:rPr lang="de-DE" dirty="0" smtClean="0"/>
              <a:t>Art </a:t>
            </a:r>
            <a:r>
              <a:rPr lang="de-DE" dirty="0"/>
              <a:t>17 eIDAS-VO ist die Telekom-Control-Kommission (§ 116 TKG 2003</a:t>
            </a:r>
            <a:r>
              <a:rPr lang="de-DE" dirty="0" smtClean="0"/>
              <a:t>).</a:t>
            </a:r>
          </a:p>
          <a:p>
            <a:r>
              <a:rPr lang="de-DE" b="1" dirty="0"/>
              <a:t>§ </a:t>
            </a:r>
            <a:r>
              <a:rPr lang="de-DE" b="1" dirty="0" smtClean="0"/>
              <a:t>13 SVG </a:t>
            </a:r>
            <a:r>
              <a:rPr lang="de-DE" dirty="0"/>
              <a:t>(1) </a:t>
            </a:r>
            <a:r>
              <a:rPr lang="de-DE" dirty="0" smtClean="0"/>
              <a:t>Sie kann </a:t>
            </a:r>
            <a:r>
              <a:rPr lang="de-DE" dirty="0"/>
              <a:t>sich bei der Durchführung der Aufsicht der RTR-GmbH (§ 16 KOG) bedienen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§ 14 SVG:</a:t>
            </a:r>
            <a:r>
              <a:rPr lang="de-DE" dirty="0" smtClean="0"/>
              <a:t> Erstellt, führt Vertrauensliste</a:t>
            </a:r>
          </a:p>
          <a:p>
            <a:r>
              <a:rPr lang="de-DE" dirty="0" smtClean="0"/>
              <a:t>Service </a:t>
            </a:r>
            <a:r>
              <a:rPr lang="de-DE" dirty="0"/>
              <a:t>zur </a:t>
            </a:r>
            <a:r>
              <a:rPr lang="de-DE" dirty="0" smtClean="0"/>
              <a:t>Validierung qualifizierter </a:t>
            </a:r>
            <a:r>
              <a:rPr lang="de-DE" dirty="0"/>
              <a:t>elektronische Signaturen </a:t>
            </a:r>
            <a:r>
              <a:rPr lang="de-DE" dirty="0" smtClean="0"/>
              <a:t>oder Siegel.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D9D682-15B6-4604-985A-4208698ED8D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413955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Qualifizierte VDA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a) </a:t>
            </a:r>
            <a:r>
              <a:rPr lang="de-DE" dirty="0" smtClean="0"/>
              <a:t>durch </a:t>
            </a:r>
            <a:r>
              <a:rPr lang="de-DE" dirty="0" smtClean="0">
                <a:solidFill>
                  <a:srgbClr val="FF0000"/>
                </a:solidFill>
              </a:rPr>
              <a:t>persönliche </a:t>
            </a:r>
            <a:r>
              <a:rPr lang="de-DE" dirty="0">
                <a:solidFill>
                  <a:srgbClr val="FF0000"/>
                </a:solidFill>
              </a:rPr>
              <a:t>Anwesenheit </a:t>
            </a:r>
            <a:r>
              <a:rPr lang="de-DE" dirty="0"/>
              <a:t>der natürlichen Person oder eines bevollmächtigten Vertreters der juristischen </a:t>
            </a:r>
            <a:r>
              <a:rPr lang="de-DE" dirty="0" smtClean="0"/>
              <a:t>Person </a:t>
            </a:r>
            <a:endParaRPr lang="de-DE" dirty="0"/>
          </a:p>
          <a:p>
            <a:r>
              <a:rPr lang="de-DE" dirty="0" smtClean="0"/>
              <a:t>c</a:t>
            </a:r>
            <a:r>
              <a:rPr lang="de-DE" dirty="0"/>
              <a:t>) </a:t>
            </a:r>
            <a:r>
              <a:rPr lang="de-DE" dirty="0" smtClean="0"/>
              <a:t>ein </a:t>
            </a:r>
            <a:r>
              <a:rPr lang="de-DE" dirty="0"/>
              <a:t>Zertifikat einer qualifizierten elektronischen Signatur oder eines qualifizierten elektronischen </a:t>
            </a:r>
            <a:r>
              <a:rPr lang="de-DE" dirty="0" smtClean="0"/>
              <a:t>Siegels</a:t>
            </a:r>
            <a:endParaRPr lang="de-DE" dirty="0"/>
          </a:p>
          <a:p>
            <a:r>
              <a:rPr lang="de-DE" dirty="0"/>
              <a:t>d) durch </a:t>
            </a:r>
            <a:r>
              <a:rPr lang="de-DE" dirty="0" smtClean="0"/>
              <a:t>Identifizierungsmethoden mit </a:t>
            </a:r>
            <a:r>
              <a:rPr lang="de-DE" dirty="0" smtClean="0">
                <a:solidFill>
                  <a:srgbClr val="00B0F0"/>
                </a:solidFill>
              </a:rPr>
              <a:t>gleichwertiger</a:t>
            </a:r>
            <a:r>
              <a:rPr lang="de-DE" dirty="0" smtClean="0"/>
              <a:t> Sicherheit.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B3A36E-15AE-4926-A8C5-B593FEC7FC9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65379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/>
              <a:t>§ 8. </a:t>
            </a:r>
            <a:r>
              <a:rPr lang="de-DE" dirty="0"/>
              <a:t>(1) Ein qualifizierter VDA oder eine in seinem Auftrag tätige Stelle hat die </a:t>
            </a:r>
            <a:r>
              <a:rPr lang="de-DE" dirty="0">
                <a:solidFill>
                  <a:srgbClr val="FF0000"/>
                </a:solidFill>
              </a:rPr>
              <a:t>Identität</a:t>
            </a:r>
            <a:r>
              <a:rPr lang="de-DE" dirty="0"/>
              <a:t> von persönlich anwesenden natürlichen Personen oder Vertretern einer juristischen Person, denen ein </a:t>
            </a:r>
            <a:r>
              <a:rPr lang="de-DE" dirty="0">
                <a:solidFill>
                  <a:srgbClr val="FF0000"/>
                </a:solidFill>
              </a:rPr>
              <a:t>qualifiziertes Zertifikat </a:t>
            </a:r>
            <a:r>
              <a:rPr lang="de-DE" dirty="0"/>
              <a:t>ausgestellt werden soll, anhand eines </a:t>
            </a:r>
            <a:r>
              <a:rPr lang="de-DE" dirty="0" smtClean="0"/>
              <a:t>amtlichen </a:t>
            </a:r>
            <a:r>
              <a:rPr lang="de-DE" dirty="0" smtClean="0">
                <a:solidFill>
                  <a:srgbClr val="00B0F0"/>
                </a:solidFill>
              </a:rPr>
              <a:t>Lichtbildausweises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B7DE17-1311-4A02-8ECE-8BEDF16BDDA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47803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oder durch einen anderen in seiner Zuverlässigkeit </a:t>
            </a:r>
            <a:r>
              <a:rPr lang="de-DE" dirty="0">
                <a:solidFill>
                  <a:srgbClr val="00B0F0"/>
                </a:solidFill>
              </a:rPr>
              <a:t>gleichwertigen,</a:t>
            </a:r>
            <a:r>
              <a:rPr lang="de-DE" dirty="0"/>
              <a:t> dokumentierten oder zu dokumentierenden </a:t>
            </a:r>
            <a:r>
              <a:rPr lang="de-DE" dirty="0">
                <a:solidFill>
                  <a:srgbClr val="00B0F0"/>
                </a:solidFill>
              </a:rPr>
              <a:t>Nachweis,</a:t>
            </a:r>
            <a:r>
              <a:rPr lang="de-DE" dirty="0"/>
              <a:t> festzustellen (</a:t>
            </a:r>
            <a:r>
              <a:rPr lang="de-DE" dirty="0" smtClean="0"/>
              <a:t>Art </a:t>
            </a:r>
            <a:r>
              <a:rPr lang="de-DE" dirty="0"/>
              <a:t>24 </a:t>
            </a:r>
            <a:r>
              <a:rPr lang="de-DE" dirty="0" smtClean="0"/>
              <a:t>Abs </a:t>
            </a:r>
            <a:r>
              <a:rPr lang="de-DE" dirty="0"/>
              <a:t>1 </a:t>
            </a:r>
            <a:r>
              <a:rPr lang="de-DE" dirty="0" smtClean="0"/>
              <a:t>lit </a:t>
            </a:r>
            <a:r>
              <a:rPr lang="de-DE" dirty="0"/>
              <a:t>a </a:t>
            </a:r>
            <a:r>
              <a:rPr lang="de-DE" dirty="0" smtClean="0"/>
              <a:t>EU-VO</a:t>
            </a:r>
            <a:r>
              <a:rPr lang="de-DE" dirty="0"/>
              <a:t>).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1B3FCD-2305-45F6-8A88-C04887DFD640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85149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Vertreter</a:t>
            </a:r>
            <a:r>
              <a:rPr lang="de-DE" dirty="0"/>
              <a:t> von juristischen Personen haben darüber hinaus einen </a:t>
            </a:r>
            <a:r>
              <a:rPr lang="de-DE" dirty="0">
                <a:solidFill>
                  <a:srgbClr val="00B0F0"/>
                </a:solidFill>
              </a:rPr>
              <a:t>Nachweis</a:t>
            </a:r>
            <a:r>
              <a:rPr lang="de-DE" dirty="0"/>
              <a:t> über das Bestehen der Vertretungsbefugnis vorzulegen. </a:t>
            </a:r>
            <a:endParaRPr lang="de-DE" dirty="0" smtClean="0"/>
          </a:p>
          <a:p>
            <a:r>
              <a:rPr lang="de-DE" dirty="0" smtClean="0">
                <a:solidFill>
                  <a:srgbClr val="FFC000"/>
                </a:solidFill>
              </a:rPr>
              <a:t>[Andere (gesetzliche) Vertreter?]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460DB-9EB2-48AE-AFB4-86B8573A25F4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07889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Erfolgt die Ausstellung nicht in persönlicher Anwesenheit, können auch </a:t>
            </a:r>
            <a:r>
              <a:rPr lang="de-DE" dirty="0">
                <a:solidFill>
                  <a:srgbClr val="00B0F0"/>
                </a:solidFill>
              </a:rPr>
              <a:t>sonstige Identifizierungsmethoden,</a:t>
            </a:r>
            <a:r>
              <a:rPr lang="de-DE" dirty="0"/>
              <a:t> die eine </a:t>
            </a:r>
            <a:r>
              <a:rPr lang="de-DE" dirty="0">
                <a:solidFill>
                  <a:srgbClr val="00B0F0"/>
                </a:solidFill>
              </a:rPr>
              <a:t>gleichwertige</a:t>
            </a:r>
            <a:r>
              <a:rPr lang="de-DE" dirty="0"/>
              <a:t> Sicherheit hinsichtlich der Verlässlichkeit bei der persönlichen Anwesenheit bieten, angewendet werden (Art 24 </a:t>
            </a:r>
            <a:r>
              <a:rPr lang="de-DE" dirty="0" smtClean="0"/>
              <a:t>Abs </a:t>
            </a:r>
            <a:r>
              <a:rPr lang="de-DE" dirty="0"/>
              <a:t>1 </a:t>
            </a:r>
            <a:r>
              <a:rPr lang="de-DE" dirty="0" smtClean="0"/>
              <a:t>lit </a:t>
            </a:r>
            <a:r>
              <a:rPr lang="de-DE" dirty="0"/>
              <a:t>d </a:t>
            </a:r>
            <a:r>
              <a:rPr lang="de-DE" dirty="0" smtClean="0"/>
              <a:t>EU-VO</a:t>
            </a:r>
            <a:r>
              <a:rPr lang="de-DE" dirty="0"/>
              <a:t>).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DE17E-5F50-4852-9CAD-CDD7F434641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7507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1945</Words>
  <Application>Microsoft Office PowerPoint</Application>
  <PresentationFormat>Bildschirmpräsentation (4:3)</PresentationFormat>
  <Paragraphs>268</Paragraphs>
  <Slides>44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5" baseType="lpstr">
      <vt:lpstr>Larissa-Design</vt:lpstr>
      <vt:lpstr>Elektronische Signaturen</vt:lpstr>
      <vt:lpstr>Vertrauensdiensteanbieter</vt:lpstr>
      <vt:lpstr>Vertrauensdiensteanbieter</vt:lpstr>
      <vt:lpstr>Qualifizierte VDA</vt:lpstr>
      <vt:lpstr>Qualifizierte VDA</vt:lpstr>
      <vt:lpstr>Ausstellung</vt:lpstr>
      <vt:lpstr>Ausstellung</vt:lpstr>
      <vt:lpstr>Ausstellung</vt:lpstr>
      <vt:lpstr>Ausstellung</vt:lpstr>
      <vt:lpstr>Ausstellung</vt:lpstr>
      <vt:lpstr>Ausstellung</vt:lpstr>
      <vt:lpstr>Qualifizierte VDA</vt:lpstr>
      <vt:lpstr>Qualifizierte VDA</vt:lpstr>
      <vt:lpstr>Qualifizierte VDA</vt:lpstr>
      <vt:lpstr>Qualifizierte VDA</vt:lpstr>
      <vt:lpstr>Aussetzung</vt:lpstr>
      <vt:lpstr>Aussetzung</vt:lpstr>
      <vt:lpstr>Aussetzung</vt:lpstr>
      <vt:lpstr>Aussetzung</vt:lpstr>
      <vt:lpstr>Aussetzung</vt:lpstr>
      <vt:lpstr>Aussetzung</vt:lpstr>
      <vt:lpstr>Aussetzung</vt:lpstr>
      <vt:lpstr>Aussetzung</vt:lpstr>
      <vt:lpstr>Zugangsrechte [Dokumentation]</vt:lpstr>
      <vt:lpstr>Zugangsrechte [Pseudonym]</vt:lpstr>
      <vt:lpstr>Zugangsrechte [Dokumentation]</vt:lpstr>
      <vt:lpstr>Qualifizierte VDA [Aufnahme]</vt:lpstr>
      <vt:lpstr>Qualifizierte VDA [Aufnahme]</vt:lpstr>
      <vt:lpstr>Vertrauenslisten</vt:lpstr>
      <vt:lpstr>EU-Vertrauenssiegel</vt:lpstr>
      <vt:lpstr>Beendigung</vt:lpstr>
      <vt:lpstr>Beendigung</vt:lpstr>
      <vt:lpstr>Beendigung</vt:lpstr>
      <vt:lpstr>Beendigung</vt:lpstr>
      <vt:lpstr>Beendigung</vt:lpstr>
      <vt:lpstr>Beendigung</vt:lpstr>
      <vt:lpstr>Aufsicht</vt:lpstr>
      <vt:lpstr>Aufsicht</vt:lpstr>
      <vt:lpstr>Aufsicht</vt:lpstr>
      <vt:lpstr>Aufsicht</vt:lpstr>
      <vt:lpstr>Aufsicht</vt:lpstr>
      <vt:lpstr>Aufsicht</vt:lpstr>
      <vt:lpstr>Aufsicht</vt:lpstr>
      <vt:lpstr>Aufsicht</vt:lpstr>
    </vt:vector>
  </TitlesOfParts>
  <Company>Neumayr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Matthias Neumayr</dc:creator>
  <cp:lastModifiedBy>Christoph Brenn</cp:lastModifiedBy>
  <cp:revision>687</cp:revision>
  <cp:lastPrinted>2013-03-06T13:28:42Z</cp:lastPrinted>
  <dcterms:created xsi:type="dcterms:W3CDTF">2008-11-25T12:20:16Z</dcterms:created>
  <dcterms:modified xsi:type="dcterms:W3CDTF">2017-03-23T11:54:00Z</dcterms:modified>
</cp:coreProperties>
</file>