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1" r:id="rId1"/>
  </p:sldMasterIdLst>
  <p:notesMasterIdLst>
    <p:notesMasterId r:id="rId62"/>
  </p:notesMasterIdLst>
  <p:handoutMasterIdLst>
    <p:handoutMasterId r:id="rId63"/>
  </p:handoutMasterIdLst>
  <p:sldIdLst>
    <p:sldId id="444" r:id="rId2"/>
    <p:sldId id="760" r:id="rId3"/>
    <p:sldId id="801" r:id="rId4"/>
    <p:sldId id="802" r:id="rId5"/>
    <p:sldId id="803" r:id="rId6"/>
    <p:sldId id="761" r:id="rId7"/>
    <p:sldId id="750" r:id="rId8"/>
    <p:sldId id="751" r:id="rId9"/>
    <p:sldId id="752" r:id="rId10"/>
    <p:sldId id="811" r:id="rId11"/>
    <p:sldId id="812" r:id="rId12"/>
    <p:sldId id="699" r:id="rId13"/>
    <p:sldId id="700" r:id="rId14"/>
    <p:sldId id="703" r:id="rId15"/>
    <p:sldId id="704" r:id="rId16"/>
    <p:sldId id="749" r:id="rId17"/>
    <p:sldId id="705" r:id="rId18"/>
    <p:sldId id="708" r:id="rId19"/>
    <p:sldId id="709" r:id="rId20"/>
    <p:sldId id="714" r:id="rId21"/>
    <p:sldId id="813" r:id="rId22"/>
    <p:sldId id="814" r:id="rId23"/>
    <p:sldId id="815" r:id="rId24"/>
    <p:sldId id="772" r:id="rId25"/>
    <p:sldId id="762" r:id="rId26"/>
    <p:sldId id="763" r:id="rId27"/>
    <p:sldId id="764" r:id="rId28"/>
    <p:sldId id="765" r:id="rId29"/>
    <p:sldId id="766" r:id="rId30"/>
    <p:sldId id="767" r:id="rId31"/>
    <p:sldId id="769" r:id="rId32"/>
    <p:sldId id="768" r:id="rId33"/>
    <p:sldId id="771" r:id="rId34"/>
    <p:sldId id="773" r:id="rId35"/>
    <p:sldId id="770" r:id="rId36"/>
    <p:sldId id="721" r:id="rId37"/>
    <p:sldId id="724" r:id="rId38"/>
    <p:sldId id="804" r:id="rId39"/>
    <p:sldId id="805" r:id="rId40"/>
    <p:sldId id="806" r:id="rId41"/>
    <p:sldId id="774" r:id="rId42"/>
    <p:sldId id="775" r:id="rId43"/>
    <p:sldId id="776" r:id="rId44"/>
    <p:sldId id="777" r:id="rId45"/>
    <p:sldId id="778" r:id="rId46"/>
    <p:sldId id="779" r:id="rId47"/>
    <p:sldId id="807" r:id="rId48"/>
    <p:sldId id="808" r:id="rId49"/>
    <p:sldId id="780" r:id="rId50"/>
    <p:sldId id="781" r:id="rId51"/>
    <p:sldId id="782" r:id="rId52"/>
    <p:sldId id="783" r:id="rId53"/>
    <p:sldId id="784" r:id="rId54"/>
    <p:sldId id="785" r:id="rId55"/>
    <p:sldId id="786" r:id="rId56"/>
    <p:sldId id="787" r:id="rId57"/>
    <p:sldId id="809" r:id="rId58"/>
    <p:sldId id="810" r:id="rId59"/>
    <p:sldId id="816" r:id="rId60"/>
    <p:sldId id="817" r:id="rId61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2D"/>
    <a:srgbClr val="FF0000"/>
    <a:srgbClr val="FFD44B"/>
    <a:srgbClr val="A88000"/>
    <a:srgbClr val="8A6900"/>
    <a:srgbClr val="FFFF00"/>
    <a:srgbClr val="006600"/>
    <a:srgbClr val="00FF00"/>
    <a:srgbClr val="D6009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5" autoAdjust="0"/>
    <p:restoredTop sz="94714" autoAdjust="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 dirty="0"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24867068-2DFB-4792-965B-73AB7B8BCD51}" type="datetimeFigureOut">
              <a:rPr lang="de-AT"/>
              <a:pPr>
                <a:defRPr/>
              </a:pPr>
              <a:t>23.03.2017</a:t>
            </a:fld>
            <a:endParaRPr lang="de-AT" dirty="0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3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300" dirty="0"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83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/>
            </a:lvl1pPr>
          </a:lstStyle>
          <a:p>
            <a:pPr>
              <a:defRPr/>
            </a:pPr>
            <a:fld id="{F4C4F66E-50F2-4750-8D16-2751EE4BDBDE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09087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>
              <a:defRPr sz="1300" dirty="0"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678ACB75-D5C3-4C59-9A40-4BF5419A4723}" type="datetimeFigureOut">
              <a:rPr lang="de-DE"/>
              <a:pPr>
                <a:defRPr/>
              </a:pPr>
              <a:t>23.03.2017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4122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983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>
              <a:defRPr sz="1300" dirty="0"/>
            </a:lvl1pPr>
          </a:lstStyle>
          <a:p>
            <a:pPr>
              <a:defRPr/>
            </a:pPr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830"/>
            <a:ext cx="2946400" cy="49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pPr>
              <a:defRPr/>
            </a:pPr>
            <a:fld id="{2FCADE76-0458-4B2C-AB2C-5EF06335ACF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4941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DF8571-F55A-4BA8-89B2-0C8686A9AD60}" type="slidenum">
              <a:rPr lang="de-DE" smtClean="0"/>
              <a:pPr/>
              <a:t>9</a:t>
            </a:fld>
            <a:endParaRPr lang="de-DE" dirty="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de-DE" dirty="0" smtClean="0"/>
              <a:t>Da man bei der Kommunikation mit einer großen Zahl von Partnern nicht </a:t>
            </a:r>
            <a:br>
              <a:rPr lang="de-DE" dirty="0" smtClean="0"/>
            </a:br>
            <a:r>
              <a:rPr lang="de-DE" dirty="0" smtClean="0"/>
              <a:t>eine riesige Datenbank von öffentlichen Schlüssel bei jedem potentiellen </a:t>
            </a:r>
            <a:br>
              <a:rPr lang="de-DE" dirty="0" smtClean="0"/>
            </a:br>
            <a:r>
              <a:rPr lang="de-DE" dirty="0" smtClean="0"/>
              <a:t>Überprüfer von elektronischen Signaturen halten kann, benötigt man ein </a:t>
            </a:r>
            <a:br>
              <a:rPr lang="de-DE" dirty="0" smtClean="0"/>
            </a:br>
            <a:r>
              <a:rPr lang="de-DE" dirty="0" smtClean="0"/>
              <a:t>sogenanntes Zertifikat.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Ein derartiges Zertifikat baut auf einer vertrauenswürdigen Stelle auf – dem </a:t>
            </a:r>
            <a:br>
              <a:rPr lang="de-DE" dirty="0" smtClean="0"/>
            </a:br>
            <a:r>
              <a:rPr lang="de-DE" dirty="0" smtClean="0"/>
              <a:t>Anbieter von Zertifizierungsdiensten  -, so dass man sich nur mehr dem </a:t>
            </a:r>
            <a:br>
              <a:rPr lang="de-DE" dirty="0" smtClean="0"/>
            </a:br>
            <a:r>
              <a:rPr lang="de-DE" dirty="0" smtClean="0"/>
              <a:t>öffentlichen Schlüssel dieser vertrauenswürdigen Stelle merken muss. Ein </a:t>
            </a:r>
            <a:br>
              <a:rPr lang="de-DE" dirty="0" smtClean="0"/>
            </a:br>
            <a:r>
              <a:rPr lang="de-DE" dirty="0" smtClean="0"/>
              <a:t>Zertifikat ist ein elektronisch signiertes Dokument - nach einer speziellen </a:t>
            </a:r>
            <a:br>
              <a:rPr lang="de-DE" dirty="0" smtClean="0"/>
            </a:br>
            <a:r>
              <a:rPr lang="de-DE" dirty="0" smtClean="0"/>
              <a:t>Norm kodiert – unter enthält den Namen des Anbieters des Zertifikates  das </a:t>
            </a:r>
            <a:br>
              <a:rPr lang="de-DE" dirty="0" smtClean="0"/>
            </a:br>
            <a:r>
              <a:rPr lang="de-DE" dirty="0" smtClean="0"/>
              <a:t>Land, in dem dieser Anbieter tätig ist, den Namen des Signators und </a:t>
            </a:r>
            <a:br>
              <a:rPr lang="de-DE" dirty="0" smtClean="0"/>
            </a:br>
            <a:r>
              <a:rPr lang="de-DE" dirty="0" smtClean="0"/>
              <a:t>eventuelle weitere Merkmale des  Signators. Dies wird nun mit dem </a:t>
            </a:r>
            <a:br>
              <a:rPr lang="de-DE" dirty="0" smtClean="0"/>
            </a:br>
            <a:r>
              <a:rPr lang="de-DE" dirty="0" smtClean="0"/>
              <a:t>öffentlichen Schlüssel des Signators ergänzt und um Veränderung zu </a:t>
            </a:r>
            <a:br>
              <a:rPr lang="de-DE" dirty="0" smtClean="0"/>
            </a:br>
            <a:r>
              <a:rPr lang="de-DE" dirty="0" smtClean="0"/>
              <a:t>verhindern und Authentizität zu garantieren durch den Anbieter von </a:t>
            </a:r>
            <a:br>
              <a:rPr lang="de-DE" dirty="0" smtClean="0"/>
            </a:br>
            <a:r>
              <a:rPr lang="de-DE" dirty="0" smtClean="0"/>
              <a:t>Zertifikaten elektronisch signiert.</a:t>
            </a:r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/>
              <a:t>Im allgemeinen  wird ein Signator Sein Zertifikat gleich mit dem signierten </a:t>
            </a:r>
            <a:br>
              <a:rPr lang="de-DE" dirty="0" smtClean="0"/>
            </a:br>
            <a:r>
              <a:rPr lang="de-DE" dirty="0" smtClean="0"/>
              <a:t>Dokument mitsenden, so dass der Empfänger die Prüfung vornehmen. Die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CADE76-0458-4B2C-AB2C-5EF06335ACF8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5867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7" descr="justicia.t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50" y="0"/>
            <a:ext cx="36147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2A6A92-636F-4624-AD96-B3E6636A9238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4D2D-629B-4C46-8EBD-436E728B739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2D4A9-9053-4BBD-AF80-0C3BC5E2FB59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00190-8231-47C8-876E-C5BE84E2768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E8EFB-09E8-4E3A-85EA-4C3B99D1E1F7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AB03-1A79-42C3-A3A2-AC6935B163F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76138-7657-4CAA-A6AD-7DDFC26A007F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46842-0F1A-4357-A9E0-9A6D982D703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EA60E-F7CC-4214-B3F2-BC6772DBA008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D44E3-F6F1-45BE-BF2D-BE86A149E7F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A28B2-3F94-4B5F-9D54-11E07C1CC8FF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7AFA0-C208-499F-B067-422DCB88CC5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BDF78-AABE-4282-BE65-A99E1A979286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130F-D083-4905-AA90-1212C0408B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BA19-0DEF-4783-A73D-903E49481368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C2537-4B89-4E11-B207-84238AD7E57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32712-0076-4333-9D99-F0DB50C7CB53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B8DD5-030B-470E-AD92-50F16344ACD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1C50F-754A-4E81-A0DB-23D5A14DC4D4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1D4A0-E633-4FC1-A929-1B2445796BE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B91C-1938-4D0C-8CCF-97793DEB7EA6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A58A3-3873-47AD-8DF5-CD513CA4101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AT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3BE5E2-418F-410E-8985-1FDBC2F5935B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AT" dirty="0"/>
              <a:t>© Dr. Christoph Brenn                        OGH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F60AC3-7C9D-4F13-AC9B-83FA62B651F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2055" name="Picture 4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896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Grafik 6" descr="justicia.tif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4714875"/>
            <a:ext cx="11303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ransition spd="med">
    <p:wipe dir="d"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3728" y="1453658"/>
            <a:ext cx="6840760" cy="1470025"/>
          </a:xfrm>
        </p:spPr>
        <p:txBody>
          <a:bodyPr/>
          <a:lstStyle/>
          <a:p>
            <a:r>
              <a:rPr lang="de-AT" sz="4000" b="1" dirty="0" smtClean="0"/>
              <a:t>Elektronische Signaturen</a:t>
            </a:r>
            <a:endParaRPr lang="de-AT" sz="4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75856" y="3501008"/>
            <a:ext cx="5688632" cy="1752600"/>
          </a:xfrm>
        </p:spPr>
        <p:txBody>
          <a:bodyPr/>
          <a:lstStyle/>
          <a:p>
            <a:r>
              <a:rPr lang="de-AT" sz="3600" dirty="0" smtClean="0">
                <a:solidFill>
                  <a:schemeClr val="tx1"/>
                </a:solidFill>
              </a:rPr>
              <a:t>Dr. Christoph Brenn, LL.M.</a:t>
            </a:r>
          </a:p>
          <a:p>
            <a:r>
              <a:rPr lang="de-AT" sz="3600" dirty="0" smtClean="0">
                <a:solidFill>
                  <a:schemeClr val="tx1"/>
                </a:solidFill>
              </a:rPr>
              <a:t>Oberster Gerichtshof</a:t>
            </a:r>
          </a:p>
          <a:p>
            <a:r>
              <a:rPr lang="de-AT" sz="2400" dirty="0" smtClean="0">
                <a:solidFill>
                  <a:schemeClr val="tx1"/>
                </a:solidFill>
              </a:rPr>
              <a:t>christoph.brenn@justiz.gv.at</a:t>
            </a:r>
            <a:endParaRPr lang="de-A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51186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BB7CF21-82FC-4217-A37E-72D87AA7475C}" type="datetime1">
              <a:rPr lang="de-DE" smtClean="0"/>
              <a:t>23.03.2017</a:t>
            </a:fld>
            <a:endParaRPr lang="de-DE" dirty="0" smtClean="0"/>
          </a:p>
        </p:txBody>
      </p:sp>
      <p:sp>
        <p:nvSpPr>
          <p:cNvPr id="717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dirty="0" smtClean="0"/>
              <a:t>© Dr. Christoph Brenn                        OGH</a:t>
            </a:r>
            <a:endParaRPr lang="de-DE" dirty="0" smtClean="0"/>
          </a:p>
        </p:txBody>
      </p:sp>
      <p:sp>
        <p:nvSpPr>
          <p:cNvPr id="717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592F6F-E676-495D-9CD7-9549910D13E3}" type="slidenum">
              <a:rPr lang="de-DE" smtClean="0"/>
              <a:pPr/>
              <a:t>10</a:t>
            </a:fld>
            <a:endParaRPr lang="de-DE" dirty="0" smtClean="0"/>
          </a:p>
        </p:txBody>
      </p:sp>
      <p:sp>
        <p:nvSpPr>
          <p:cNvPr id="717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600" dirty="0" smtClean="0"/>
              <a:t>Digitale Signaturen</a:t>
            </a:r>
          </a:p>
        </p:txBody>
      </p:sp>
      <p:sp>
        <p:nvSpPr>
          <p:cNvPr id="717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15616" y="1676400"/>
            <a:ext cx="7520384" cy="4381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3600" dirty="0" smtClean="0"/>
              <a:t>Asymmetrische Verschlüsselung</a:t>
            </a:r>
          </a:p>
          <a:p>
            <a:pPr lvl="1" eaLnBrk="1" hangingPunct="1">
              <a:lnSpc>
                <a:spcPct val="90000"/>
              </a:lnSpc>
            </a:pPr>
            <a:r>
              <a:rPr lang="de-AT" sz="3600" dirty="0" smtClean="0"/>
              <a:t>Schlüsselpaar</a:t>
            </a:r>
            <a:endParaRPr lang="de-DE" sz="3600" dirty="0" smtClean="0"/>
          </a:p>
          <a:p>
            <a:pPr lvl="2" eaLnBrk="1" hangingPunct="1">
              <a:lnSpc>
                <a:spcPct val="90000"/>
              </a:lnSpc>
            </a:pPr>
            <a:r>
              <a:rPr lang="de-DE" sz="3600" dirty="0" smtClean="0"/>
              <a:t>privater und öffentlicher Signatur-</a:t>
            </a:r>
            <a:r>
              <a:rPr lang="de-DE" sz="3600" b="1" dirty="0" smtClean="0"/>
              <a:t>Schlüssel</a:t>
            </a:r>
          </a:p>
          <a:p>
            <a:pPr lvl="2" eaLnBrk="1" hangingPunct="1">
              <a:lnSpc>
                <a:spcPct val="90000"/>
              </a:lnSpc>
            </a:pPr>
            <a:r>
              <a:rPr lang="de-AT" sz="3600" dirty="0" smtClean="0"/>
              <a:t>[komplementär anwendbar]</a:t>
            </a:r>
            <a:endParaRPr lang="de-DE" sz="3600" dirty="0" smtClean="0"/>
          </a:p>
          <a:p>
            <a:pPr lvl="1" eaLnBrk="1" hangingPunct="1">
              <a:lnSpc>
                <a:spcPct val="90000"/>
              </a:lnSpc>
            </a:pPr>
            <a:r>
              <a:rPr lang="de-DE" sz="3600" dirty="0" smtClean="0"/>
              <a:t>Signaturschlüssel-</a:t>
            </a:r>
            <a:r>
              <a:rPr lang="de-DE" sz="3600" b="1" dirty="0" smtClean="0"/>
              <a:t>Zertifikat</a:t>
            </a:r>
          </a:p>
          <a:p>
            <a:pPr lvl="1" eaLnBrk="1" hangingPunct="1">
              <a:lnSpc>
                <a:spcPct val="90000"/>
              </a:lnSpc>
            </a:pPr>
            <a:r>
              <a:rPr lang="de-AT" sz="3600" dirty="0" smtClean="0"/>
              <a:t>Hashwert</a:t>
            </a:r>
            <a:endParaRPr lang="de-DE" sz="3600" dirty="0" smtClean="0"/>
          </a:p>
        </p:txBody>
      </p:sp>
    </p:spTree>
    <p:extLst>
      <p:ext uri="{BB962C8B-B14F-4D97-AF65-F5344CB8AC3E}">
        <p14:creationId xmlns:p14="http://schemas.microsoft.com/office/powerpoint/2010/main" val="107667724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dirty="0" smtClean="0"/>
              <a:t>Elektronische Signaturen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905000"/>
            <a:ext cx="7418784" cy="4114800"/>
          </a:xfrm>
        </p:spPr>
        <p:txBody>
          <a:bodyPr/>
          <a:lstStyle/>
          <a:p>
            <a:pPr eaLnBrk="1" hangingPunct="1"/>
            <a:r>
              <a:rPr lang="de-DE" sz="3600" b="1" dirty="0" smtClean="0">
                <a:solidFill>
                  <a:srgbClr val="250CDE"/>
                </a:solidFill>
              </a:rPr>
              <a:t>Authentizität</a:t>
            </a:r>
          </a:p>
          <a:p>
            <a:pPr eaLnBrk="1" hangingPunct="1"/>
            <a:r>
              <a:rPr lang="de-DE" sz="3600" b="1" dirty="0" smtClean="0">
                <a:solidFill>
                  <a:srgbClr val="250CDE"/>
                </a:solidFill>
              </a:rPr>
              <a:t>Integrität</a:t>
            </a:r>
            <a:endParaRPr lang="de-DE" sz="3600" b="1" dirty="0">
              <a:solidFill>
                <a:srgbClr val="250CDE"/>
              </a:solidFill>
            </a:endParaRPr>
          </a:p>
          <a:p>
            <a:pPr eaLnBrk="1" hangingPunct="1"/>
            <a:endParaRPr lang="de-DE" sz="3600" dirty="0" smtClean="0"/>
          </a:p>
          <a:p>
            <a:pPr eaLnBrk="1" hangingPunct="1"/>
            <a:r>
              <a:rPr lang="de-DE" sz="3600" dirty="0" smtClean="0"/>
              <a:t>Technologieneutralität</a:t>
            </a:r>
            <a:endParaRPr lang="de-DE" sz="3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456F54-568C-49F3-A4DC-E823417D6587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197C2-1F96-42F1-BC3D-8CDACABE5A23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9665299"/>
      </p:ext>
    </p:extLst>
  </p:cSld>
  <p:clrMapOvr>
    <a:masterClrMapping/>
  </p:clrMapOvr>
  <p:transition spd="med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dirty="0" smtClean="0"/>
              <a:t>Zielsetzung</a:t>
            </a:r>
            <a:endParaRPr lang="de-AT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608" y="1556792"/>
            <a:ext cx="7848872" cy="4464496"/>
          </a:xfrm>
        </p:spPr>
        <p:txBody>
          <a:bodyPr/>
          <a:lstStyle/>
          <a:p>
            <a:r>
              <a:rPr lang="de-AT" sz="3600" dirty="0" smtClean="0"/>
              <a:t>Förderung des elektronischen Geschäftsverkehrs</a:t>
            </a:r>
          </a:p>
          <a:p>
            <a:r>
              <a:rPr lang="de-AT" sz="3600" dirty="0" smtClean="0"/>
              <a:t>Schaffung von Sicherheit und Vertrauen</a:t>
            </a:r>
          </a:p>
          <a:p>
            <a:r>
              <a:rPr lang="de-AT" sz="3600" dirty="0" smtClean="0"/>
              <a:t>Technische </a:t>
            </a:r>
            <a:r>
              <a:rPr lang="de-AT" sz="3600" dirty="0" smtClean="0">
                <a:solidFill>
                  <a:srgbClr val="C00000"/>
                </a:solidFill>
              </a:rPr>
              <a:t>Sicherheit</a:t>
            </a:r>
          </a:p>
          <a:p>
            <a:r>
              <a:rPr lang="de-AT" sz="3600" dirty="0" smtClean="0">
                <a:solidFill>
                  <a:srgbClr val="C00000"/>
                </a:solidFill>
              </a:rPr>
              <a:t>Identität</a:t>
            </a:r>
            <a:r>
              <a:rPr lang="de-AT" sz="3600" dirty="0" smtClean="0"/>
              <a:t> aufgrund Überprüfung</a:t>
            </a:r>
          </a:p>
          <a:p>
            <a:r>
              <a:rPr lang="de-AT" sz="3600" dirty="0" smtClean="0">
                <a:solidFill>
                  <a:srgbClr val="FF0000"/>
                </a:solidFill>
              </a:rPr>
              <a:t>Unterschrift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106F8F-A563-4122-9575-357F895F1E2F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197C2-1F96-42F1-BC3D-8CDACABE5A23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693086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dirty="0" smtClean="0"/>
              <a:t>Elektronische Signaturen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608" y="1628800"/>
            <a:ext cx="7643192" cy="4464495"/>
          </a:xfrm>
        </p:spPr>
        <p:txBody>
          <a:bodyPr/>
          <a:lstStyle/>
          <a:p>
            <a:pPr eaLnBrk="1" hangingPunct="1"/>
            <a:r>
              <a:rPr lang="de-DE" sz="3600" dirty="0">
                <a:solidFill>
                  <a:srgbClr val="FF0000"/>
                </a:solidFill>
              </a:rPr>
              <a:t>eigenhändige Unterschrift</a:t>
            </a:r>
          </a:p>
          <a:p>
            <a:pPr lvl="1" eaLnBrk="1" hangingPunct="1"/>
            <a:r>
              <a:rPr lang="de-DE" sz="3600" dirty="0"/>
              <a:t>persönliches Merkmal einer natürlichen Person</a:t>
            </a:r>
          </a:p>
          <a:p>
            <a:pPr lvl="1" eaLnBrk="1" hangingPunct="1"/>
            <a:r>
              <a:rPr lang="de-DE" sz="3600" dirty="0"/>
              <a:t>Identitätsfunktion</a:t>
            </a:r>
          </a:p>
          <a:p>
            <a:pPr lvl="1" eaLnBrk="1" hangingPunct="1"/>
            <a:r>
              <a:rPr lang="de-DE" sz="3600" dirty="0"/>
              <a:t>Zuordnung </a:t>
            </a:r>
            <a:endParaRPr lang="de-DE" sz="3600" dirty="0" smtClean="0"/>
          </a:p>
          <a:p>
            <a:pPr lvl="2" eaLnBrk="1" hangingPunct="1"/>
            <a:r>
              <a:rPr lang="de-DE" sz="3600" dirty="0" smtClean="0"/>
              <a:t>Echtheit der Erklärung</a:t>
            </a:r>
          </a:p>
          <a:p>
            <a:pPr lvl="1" eaLnBrk="1" hangingPunct="1"/>
            <a:r>
              <a:rPr lang="de-DE" sz="3600" dirty="0" smtClean="0"/>
              <a:t>[Beweis; Warnung]</a:t>
            </a:r>
            <a:endParaRPr lang="de-DE" sz="3600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06B7BC-BEE6-4FA2-AD7E-85046B0E8BF3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6356221"/>
      </p:ext>
    </p:extLst>
  </p:cSld>
  <p:clrMapOvr>
    <a:masterClrMapping/>
  </p:clrMapOvr>
  <p:transition spd="med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C6715E7-3ABD-4840-9176-79127C8362C4}" type="datetime1">
              <a:rPr lang="de-DE" smtClean="0"/>
              <a:t>23.03.2017</a:t>
            </a:fld>
            <a:endParaRPr lang="de-DE" dirty="0" smtClean="0"/>
          </a:p>
        </p:txBody>
      </p:sp>
      <p:sp>
        <p:nvSpPr>
          <p:cNvPr id="4099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dirty="0" smtClean="0"/>
              <a:t>© Dr. Christoph Brenn                        OGH</a:t>
            </a:r>
            <a:endParaRPr lang="de-DE" dirty="0" smtClean="0"/>
          </a:p>
        </p:txBody>
      </p:sp>
      <p:sp>
        <p:nvSpPr>
          <p:cNvPr id="410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34BD1A-EF2B-41A6-BF36-AB00098FE4DC}" type="slidenum">
              <a:rPr lang="de-DE" smtClean="0"/>
              <a:pPr/>
              <a:t>14</a:t>
            </a:fld>
            <a:endParaRPr lang="de-DE" dirty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600" dirty="0" smtClean="0"/>
              <a:t>Übersicht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5" y="1916832"/>
            <a:ext cx="7371159" cy="396044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3600" dirty="0" smtClean="0">
                <a:solidFill>
                  <a:srgbClr val="FF0000"/>
                </a:solidFill>
              </a:rPr>
              <a:t>Signaturerstellung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3600" dirty="0" smtClean="0">
                <a:solidFill>
                  <a:srgbClr val="FF0000"/>
                </a:solidFill>
              </a:rPr>
              <a:t>Signaturprüfung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3600" dirty="0" smtClean="0"/>
              <a:t>Inhaltsverschlüsselung</a:t>
            </a:r>
          </a:p>
          <a:p>
            <a:pPr lvl="1" eaLnBrk="1" hangingPunct="1"/>
            <a:r>
              <a:rPr lang="de-DE" sz="3600" dirty="0"/>
              <a:t>unterschiedliche </a:t>
            </a:r>
            <a:r>
              <a:rPr lang="de-DE" sz="3600" dirty="0" smtClean="0"/>
              <a:t>Schlüssel</a:t>
            </a:r>
            <a:endParaRPr lang="de-DE" sz="3600" dirty="0"/>
          </a:p>
          <a:p>
            <a:pPr lvl="1" eaLnBrk="1" hangingPunct="1"/>
            <a:r>
              <a:rPr lang="de-DE" sz="3600" dirty="0" smtClean="0"/>
              <a:t>zuerst </a:t>
            </a:r>
            <a:r>
              <a:rPr lang="de-DE" sz="3600" dirty="0"/>
              <a:t>elektronische Signatur, dann Inhaltsverschlüsselung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9154479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dirty="0" smtClean="0"/>
              <a:t>Übersicht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484784"/>
            <a:ext cx="7571184" cy="464137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3600" dirty="0">
                <a:solidFill>
                  <a:srgbClr val="0070C0"/>
                </a:solidFill>
              </a:rPr>
              <a:t>Werkzeug </a:t>
            </a:r>
            <a:r>
              <a:rPr lang="de-DE" sz="3600" dirty="0" smtClean="0">
                <a:solidFill>
                  <a:srgbClr val="0070C0"/>
                </a:solidFill>
              </a:rPr>
              <a:t>(Signaturprodukte)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3600" dirty="0" smtClean="0"/>
              <a:t>Hardware </a:t>
            </a:r>
            <a:r>
              <a:rPr lang="de-DE" sz="3600" dirty="0"/>
              <a:t>und </a:t>
            </a:r>
            <a:r>
              <a:rPr lang="de-DE" sz="3600" dirty="0" smtClean="0"/>
              <a:t>Software</a:t>
            </a:r>
            <a:endParaRPr lang="de-DE" sz="36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3600" dirty="0" smtClean="0"/>
              <a:t>Signatur-Schlüssel + Verfahren</a:t>
            </a:r>
            <a:endParaRPr lang="de-DE" sz="36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3600" dirty="0"/>
              <a:t>Signatur-Zertifikat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3600" dirty="0" smtClean="0"/>
              <a:t>Viewer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3600" dirty="0" smtClean="0"/>
              <a:t>Darstellungskomponente</a:t>
            </a:r>
            <a:endParaRPr lang="de-DE" sz="36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3600" dirty="0"/>
              <a:t>Format </a:t>
            </a:r>
            <a:endParaRPr lang="de-DE" sz="3600" dirty="0" smtClean="0"/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3600" dirty="0" smtClean="0">
                <a:solidFill>
                  <a:srgbClr val="250CDE"/>
                </a:solidFill>
              </a:rPr>
              <a:t>für </a:t>
            </a:r>
            <a:r>
              <a:rPr lang="de-DE" sz="3600" dirty="0">
                <a:solidFill>
                  <a:srgbClr val="250CDE"/>
                </a:solidFill>
              </a:rPr>
              <a:t>elektronisches </a:t>
            </a:r>
            <a:r>
              <a:rPr lang="de-DE" sz="3600" dirty="0" smtClean="0">
                <a:solidFill>
                  <a:srgbClr val="250CDE"/>
                </a:solidFill>
              </a:rPr>
              <a:t>Dokument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4000" dirty="0" smtClean="0"/>
              <a:t>Trägermedium</a:t>
            </a:r>
            <a:endParaRPr lang="de-DE" sz="4000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266BE8-DF11-4D1F-A240-A44A6EE8F848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0947480"/>
      </p:ext>
    </p:extLst>
  </p:cSld>
  <p:clrMapOvr>
    <a:masterClrMapping/>
  </p:clrMapOvr>
  <p:transition spd="med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720A65F-54F3-457B-9056-090F75917B29}" type="datetime1">
              <a:rPr lang="de-DE" smtClean="0"/>
              <a:t>23.03.2017</a:t>
            </a:fld>
            <a:endParaRPr lang="de-DE" dirty="0" smtClean="0"/>
          </a:p>
        </p:txBody>
      </p:sp>
      <p:sp>
        <p:nvSpPr>
          <p:cNvPr id="1126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dirty="0" smtClean="0"/>
              <a:t>© Dr. Christoph Brenn                        OGH</a:t>
            </a:r>
            <a:endParaRPr lang="de-DE" dirty="0" smtClean="0"/>
          </a:p>
        </p:txBody>
      </p:sp>
      <p:sp>
        <p:nvSpPr>
          <p:cNvPr id="1126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CE28AC-A362-4B88-93FC-DE0ECD7D986B}" type="slidenum">
              <a:rPr lang="de-DE" smtClean="0"/>
              <a:pPr/>
              <a:t>16</a:t>
            </a:fld>
            <a:endParaRPr lang="de-DE" dirty="0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600" dirty="0" smtClean="0"/>
              <a:t>Unterscheidungen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752600"/>
            <a:ext cx="7448376" cy="4305300"/>
          </a:xfrm>
        </p:spPr>
        <p:txBody>
          <a:bodyPr/>
          <a:lstStyle/>
          <a:p>
            <a:pPr eaLnBrk="1" hangingPunct="1"/>
            <a:r>
              <a:rPr lang="de-DE" sz="3600" dirty="0" smtClean="0"/>
              <a:t>einfache elektronische Signaturen</a:t>
            </a:r>
          </a:p>
          <a:p>
            <a:pPr eaLnBrk="1" hangingPunct="1"/>
            <a:r>
              <a:rPr lang="de-DE" sz="3600" b="1" dirty="0" smtClean="0"/>
              <a:t>qualifizierte [sichere]</a:t>
            </a:r>
            <a:r>
              <a:rPr lang="de-DE" sz="3600" dirty="0" smtClean="0"/>
              <a:t> elektronische Signaturen</a:t>
            </a:r>
          </a:p>
          <a:p>
            <a:pPr lvl="1" eaLnBrk="1" hangingPunct="1"/>
            <a:r>
              <a:rPr lang="de-DE" sz="3600" dirty="0" smtClean="0">
                <a:solidFill>
                  <a:srgbClr val="FF0000"/>
                </a:solidFill>
              </a:rPr>
              <a:t>technisch: Sicherheit</a:t>
            </a:r>
          </a:p>
          <a:p>
            <a:pPr lvl="1" eaLnBrk="1" hangingPunct="1"/>
            <a:r>
              <a:rPr lang="de-DE" sz="3600" dirty="0">
                <a:solidFill>
                  <a:srgbClr val="FF0000"/>
                </a:solidFill>
              </a:rPr>
              <a:t>rechtlich: </a:t>
            </a:r>
            <a:r>
              <a:rPr lang="de-DE" sz="3600" dirty="0" smtClean="0">
                <a:solidFill>
                  <a:srgbClr val="FF0000"/>
                </a:solidFill>
              </a:rPr>
              <a:t>Unterschrift</a:t>
            </a:r>
          </a:p>
        </p:txBody>
      </p:sp>
    </p:spTree>
    <p:extLst>
      <p:ext uri="{BB962C8B-B14F-4D97-AF65-F5344CB8AC3E}">
        <p14:creationId xmlns:p14="http://schemas.microsoft.com/office/powerpoint/2010/main" val="113305904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dirty="0" smtClean="0"/>
              <a:t>Übersicht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608" y="1484784"/>
            <a:ext cx="7776864" cy="4535016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3600" dirty="0"/>
              <a:t>Begriffe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3600" dirty="0" smtClean="0"/>
              <a:t>Signator: natürliche Person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3600" dirty="0" smtClean="0"/>
              <a:t>Siegelersteller: juristische Person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3600" dirty="0" smtClean="0"/>
              <a:t>Vertrauensdiensteanbieter (VDA</a:t>
            </a:r>
            <a:r>
              <a:rPr lang="de-DE" sz="3600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3600" dirty="0" smtClean="0"/>
              <a:t>(qualifiziertes) Zertifikat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3600" dirty="0" smtClean="0"/>
              <a:t>(qualifizierte) elektronische Signatur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3600" dirty="0" smtClean="0"/>
              <a:t>elektronisches Siegel</a:t>
            </a:r>
            <a:endParaRPr lang="de-DE" sz="3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4D57FC-983B-4B34-A392-95435C3002C8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197C2-1F96-42F1-BC3D-8CDACABE5A23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1023804"/>
      </p:ext>
    </p:extLst>
  </p:cSld>
  <p:clrMapOvr>
    <a:masterClrMapping/>
  </p:clrMapOvr>
  <p:transition spd="med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EB85FAF-CEA6-45AB-B356-6C7FA58F253F}" type="datetime1">
              <a:rPr lang="de-DE" smtClean="0"/>
              <a:t>23.03.2017</a:t>
            </a:fld>
            <a:endParaRPr lang="de-DE" dirty="0" smtClean="0"/>
          </a:p>
        </p:txBody>
      </p:sp>
      <p:sp>
        <p:nvSpPr>
          <p:cNvPr id="512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dirty="0" smtClean="0"/>
              <a:t>© Dr. Christoph Brenn                        OGH</a:t>
            </a:r>
            <a:endParaRPr lang="de-DE" dirty="0" smtClean="0"/>
          </a:p>
        </p:txBody>
      </p:sp>
      <p:sp>
        <p:nvSpPr>
          <p:cNvPr id="512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E4E51A-E5C2-4EBC-B791-AFC14AC446BC}" type="slidenum">
              <a:rPr lang="de-DE" smtClean="0"/>
              <a:pPr/>
              <a:t>18</a:t>
            </a:fld>
            <a:endParaRPr lang="de-DE" dirty="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z="3600" dirty="0" smtClean="0"/>
              <a:t>Rechtlicher Rahmen</a:t>
            </a:r>
            <a:endParaRPr lang="de-DE" sz="3600" dirty="0" smtClean="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3" y="1772817"/>
            <a:ext cx="7527751" cy="444224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3600" dirty="0" smtClean="0"/>
              <a:t>Signatur-Richtlinie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3600" dirty="0" smtClean="0"/>
              <a:t>99/93/EG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3600" dirty="0" smtClean="0"/>
              <a:t>EC-Richtlinie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3600" dirty="0" smtClean="0"/>
              <a:t>2000/31/EG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3600" dirty="0"/>
              <a:t>Art 9 Abs 2</a:t>
            </a:r>
            <a:endParaRPr lang="de-DE" sz="3600" dirty="0" smtClean="0"/>
          </a:p>
        </p:txBody>
      </p:sp>
    </p:spTree>
    <p:extLst>
      <p:ext uri="{BB962C8B-B14F-4D97-AF65-F5344CB8AC3E}">
        <p14:creationId xmlns:p14="http://schemas.microsoft.com/office/powerpoint/2010/main" val="369057183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dirty="0" smtClean="0"/>
              <a:t>Rechtlicher Rahmen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700808"/>
            <a:ext cx="7418784" cy="4464496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3600" dirty="0"/>
              <a:t>BGBl 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3600" dirty="0" smtClean="0">
                <a:solidFill>
                  <a:srgbClr val="FF0000"/>
                </a:solidFill>
              </a:rPr>
              <a:t>190/1999: Stammfassung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3600" dirty="0">
                <a:solidFill>
                  <a:srgbClr val="FF0000"/>
                </a:solidFill>
              </a:rPr>
              <a:t>164/2005</a:t>
            </a:r>
            <a:r>
              <a:rPr lang="de-DE" sz="3600" dirty="0"/>
              <a:t>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3600" dirty="0"/>
              <a:t>BRÄG 2006 - öffentliche </a:t>
            </a:r>
            <a:r>
              <a:rPr lang="de-DE" sz="3600" dirty="0" smtClean="0"/>
              <a:t>Form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0A40CC-31AA-4267-9E59-D3F24A536232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197C2-1F96-42F1-BC3D-8CDACABE5A23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250401"/>
      </p:ext>
    </p:extLst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Elektronische Signatur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 smtClean="0"/>
              <a:t>Art 3:</a:t>
            </a:r>
            <a:r>
              <a:rPr lang="de-DE" dirty="0" smtClean="0"/>
              <a:t> „Elektronische </a:t>
            </a:r>
            <a:r>
              <a:rPr lang="de-DE" dirty="0"/>
              <a:t>Signatur“ sind Daten in elektronischer Form, die anderen elektronischen Daten beigefügt oder logisch mit ihnen </a:t>
            </a:r>
            <a:r>
              <a:rPr lang="de-DE" dirty="0">
                <a:solidFill>
                  <a:srgbClr val="FF0000"/>
                </a:solidFill>
              </a:rPr>
              <a:t>verbunden</a:t>
            </a:r>
            <a:r>
              <a:rPr lang="de-DE" dirty="0"/>
              <a:t> werden und die der Unterzeichner zum </a:t>
            </a:r>
            <a:r>
              <a:rPr lang="de-DE" dirty="0">
                <a:solidFill>
                  <a:srgbClr val="FF0000"/>
                </a:solidFill>
              </a:rPr>
              <a:t>Unterzeichnen</a:t>
            </a:r>
            <a:r>
              <a:rPr lang="de-DE" dirty="0"/>
              <a:t> verwendet.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901EB9-B49B-4B1B-B583-9CDE100C8EC0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6640362"/>
      </p:ext>
    </p:extLst>
  </p:cSld>
  <p:clrMapOvr>
    <a:masterClrMapping/>
  </p:clrMapOvr>
  <p:transition spd="med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dirty="0" smtClean="0"/>
              <a:t>Rechtlicher Rahmen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772816"/>
            <a:ext cx="7274768" cy="4258816"/>
          </a:xfrm>
        </p:spPr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VO 910/2014/EU</a:t>
            </a:r>
            <a:r>
              <a:rPr lang="de-DE" dirty="0"/>
              <a:t> über die elektronische Identifizierung und </a:t>
            </a:r>
            <a:r>
              <a:rPr lang="de-DE" dirty="0">
                <a:solidFill>
                  <a:srgbClr val="FF0000"/>
                </a:solidFill>
              </a:rPr>
              <a:t>Vertrauensdienste</a:t>
            </a:r>
            <a:r>
              <a:rPr lang="de-DE" dirty="0"/>
              <a:t> für elektronische </a:t>
            </a:r>
            <a:r>
              <a:rPr lang="de-DE" dirty="0" smtClean="0"/>
              <a:t>Transaktionen </a:t>
            </a:r>
            <a:r>
              <a:rPr lang="de-AT" dirty="0" smtClean="0"/>
              <a:t>im Binnenmarkt</a:t>
            </a:r>
          </a:p>
          <a:p>
            <a:pPr lvl="1"/>
            <a:r>
              <a:rPr lang="de-DE" sz="3200" dirty="0" smtClean="0"/>
              <a:t>ABl L 257/83 vom 28.8.2014</a:t>
            </a:r>
          </a:p>
          <a:p>
            <a:pPr lvl="1"/>
            <a:r>
              <a:rPr lang="de-DE" sz="3200" dirty="0"/>
              <a:t>eIDAS-VO</a:t>
            </a:r>
            <a:r>
              <a:rPr lang="de-DE" sz="3200" dirty="0" smtClean="0"/>
              <a:t> </a:t>
            </a:r>
            <a:endParaRPr lang="de-AT" sz="3200" dirty="0" smtClean="0"/>
          </a:p>
          <a:p>
            <a:r>
              <a:rPr lang="de-AT" dirty="0" smtClean="0">
                <a:solidFill>
                  <a:srgbClr val="FF0000"/>
                </a:solidFill>
              </a:rPr>
              <a:t>Anzuwenden ab 1. Juli 2016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1809B6-C792-474C-9DAA-696D4E0F7B15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197C2-1F96-42F1-BC3D-8CDACABE5A23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429244"/>
      </p:ext>
    </p:extLst>
  </p:cSld>
  <p:clrMapOvr>
    <a:masterClrMapping/>
  </p:clrMapOvr>
  <p:transition spd="med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SVG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BG </a:t>
            </a:r>
            <a:r>
              <a:rPr lang="de-DE" dirty="0"/>
              <a:t>über elektronische Signaturen und Vertrauensdienste für elektronische Transaktionen </a:t>
            </a:r>
            <a:r>
              <a:rPr lang="de-DE" dirty="0" smtClean="0"/>
              <a:t>(SVG)</a:t>
            </a:r>
          </a:p>
          <a:p>
            <a:pPr lvl="1"/>
            <a:r>
              <a:rPr lang="de-DE" dirty="0" smtClean="0">
                <a:solidFill>
                  <a:srgbClr val="00B0F0"/>
                </a:solidFill>
              </a:rPr>
              <a:t>BGBl I 2016/50</a:t>
            </a:r>
          </a:p>
          <a:p>
            <a:pPr lvl="1"/>
            <a:r>
              <a:rPr lang="de-DE" dirty="0" smtClean="0">
                <a:solidFill>
                  <a:srgbClr val="00B0F0"/>
                </a:solidFill>
              </a:rPr>
              <a:t>1</a:t>
            </a:r>
            <a:r>
              <a:rPr lang="de-DE" dirty="0">
                <a:solidFill>
                  <a:srgbClr val="00B0F0"/>
                </a:solidFill>
              </a:rPr>
              <a:t>. Juli 2016 </a:t>
            </a:r>
            <a:r>
              <a:rPr lang="de-DE" dirty="0" smtClean="0">
                <a:solidFill>
                  <a:srgbClr val="00B0F0"/>
                </a:solidFill>
              </a:rPr>
              <a:t>in Krafttreten</a:t>
            </a:r>
          </a:p>
          <a:p>
            <a:r>
              <a:rPr lang="de-DE" dirty="0" smtClean="0"/>
              <a:t>VO über elektronische Signaturen und Vertrauensdienste für elektronische Transaktionen (SVV)</a:t>
            </a:r>
          </a:p>
          <a:p>
            <a:pPr lvl="1"/>
            <a:r>
              <a:rPr lang="de-DE" dirty="0" smtClean="0">
                <a:solidFill>
                  <a:srgbClr val="00B0F0"/>
                </a:solidFill>
              </a:rPr>
              <a:t>BGBl II 2016/208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6D177C-CB48-4A49-A2C3-FAB72D10E306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0719337"/>
      </p:ext>
    </p:extLst>
  </p:cSld>
  <p:clrMapOvr>
    <a:masterClrMapping/>
  </p:clrMapOvr>
  <p:transition spd="med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SVG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b="1" dirty="0"/>
              <a:t>§ 1:</a:t>
            </a:r>
            <a:r>
              <a:rPr lang="de-DE" dirty="0"/>
              <a:t> Dieses Bundesgesetz führt </a:t>
            </a:r>
            <a:r>
              <a:rPr lang="de-DE" dirty="0" smtClean="0"/>
              <a:t>die VO </a:t>
            </a:r>
            <a:r>
              <a:rPr lang="de-DE" dirty="0"/>
              <a:t>910/2014/EU über die elektronische Identifizierung und Vertrauensdienste für elektronische </a:t>
            </a:r>
            <a:r>
              <a:rPr lang="de-DE" dirty="0" smtClean="0"/>
              <a:t>Transaktionen durch</a:t>
            </a:r>
            <a:r>
              <a:rPr lang="de-DE" dirty="0"/>
              <a:t>.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Vertrauensdienste</a:t>
            </a:r>
            <a:r>
              <a:rPr lang="de-DE" dirty="0" smtClean="0"/>
              <a:t> im Sinne </a:t>
            </a:r>
            <a:r>
              <a:rPr lang="de-DE" dirty="0"/>
              <a:t>dieses </a:t>
            </a:r>
            <a:r>
              <a:rPr lang="de-DE" dirty="0" smtClean="0"/>
              <a:t>BG </a:t>
            </a:r>
            <a:r>
              <a:rPr lang="de-DE" dirty="0"/>
              <a:t>sind elektronische Dienste, die </a:t>
            </a:r>
            <a:r>
              <a:rPr lang="de-DE" dirty="0" smtClean="0"/>
              <a:t>aus </a:t>
            </a:r>
            <a:r>
              <a:rPr lang="de-DE" dirty="0"/>
              <a:t>den Elementen des </a:t>
            </a:r>
            <a:r>
              <a:rPr lang="de-DE" dirty="0" smtClean="0"/>
              <a:t>Art </a:t>
            </a:r>
            <a:r>
              <a:rPr lang="de-DE" dirty="0"/>
              <a:t>3 Z 16 </a:t>
            </a:r>
            <a:r>
              <a:rPr lang="de-DE" dirty="0" smtClean="0"/>
              <a:t>der EU-VO </a:t>
            </a:r>
            <a:r>
              <a:rPr lang="de-DE" dirty="0"/>
              <a:t>bestehen,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0F1A4B-16CD-444E-B0F8-EF9C8A9A258A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3346366"/>
      </p:ext>
    </p:extLst>
  </p:cSld>
  <p:clrMapOvr>
    <a:masterClrMapping/>
  </p:clrMapOvr>
  <p:transition spd="med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SVG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das sind insbesondere </a:t>
            </a:r>
            <a:endParaRPr lang="de-DE" dirty="0" smtClean="0"/>
          </a:p>
          <a:p>
            <a:r>
              <a:rPr lang="de-DE" dirty="0" smtClean="0"/>
              <a:t>elektronische </a:t>
            </a:r>
            <a:r>
              <a:rPr lang="de-DE" dirty="0"/>
              <a:t>Signaturen, </a:t>
            </a:r>
            <a:endParaRPr lang="de-DE" dirty="0" smtClean="0"/>
          </a:p>
          <a:p>
            <a:r>
              <a:rPr lang="de-DE" dirty="0" smtClean="0"/>
              <a:t>elektronische </a:t>
            </a:r>
            <a:r>
              <a:rPr lang="de-DE" dirty="0"/>
              <a:t>Siegel, </a:t>
            </a:r>
            <a:endParaRPr lang="de-DE" dirty="0" smtClean="0"/>
          </a:p>
          <a:p>
            <a:r>
              <a:rPr lang="de-DE" dirty="0" smtClean="0"/>
              <a:t>elektronische </a:t>
            </a:r>
            <a:r>
              <a:rPr lang="de-DE" dirty="0"/>
              <a:t>Zeitstempel, </a:t>
            </a:r>
            <a:endParaRPr lang="de-DE" dirty="0" smtClean="0"/>
          </a:p>
          <a:p>
            <a:r>
              <a:rPr lang="de-DE" dirty="0" smtClean="0"/>
              <a:t>Zustellung </a:t>
            </a:r>
            <a:r>
              <a:rPr lang="de-DE" dirty="0"/>
              <a:t>elektronischer Einschreiben</a:t>
            </a:r>
            <a:r>
              <a:rPr lang="de-DE" dirty="0" smtClean="0"/>
              <a:t>,</a:t>
            </a:r>
          </a:p>
          <a:p>
            <a:r>
              <a:rPr lang="de-DE" dirty="0" smtClean="0"/>
              <a:t>Website-Authentifizierung </a:t>
            </a:r>
          </a:p>
          <a:p>
            <a:r>
              <a:rPr lang="de-DE" dirty="0" smtClean="0"/>
              <a:t>sowie </a:t>
            </a:r>
            <a:r>
              <a:rPr lang="de-DE" dirty="0"/>
              <a:t>deren Zertifikate.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39B097-3CEE-4CD1-8C1C-E38DC203CB32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9868132"/>
      </p:ext>
    </p:extLst>
  </p:cSld>
  <p:clrMapOvr>
    <a:masterClrMapping/>
  </p:clrMapOvr>
  <p:transition spd="med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3: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9</a:t>
            </a:r>
            <a:r>
              <a:rPr lang="de-DE" dirty="0"/>
              <a:t>. „Unterzeichner“ ist eine </a:t>
            </a:r>
            <a:r>
              <a:rPr lang="de-DE" dirty="0">
                <a:solidFill>
                  <a:srgbClr val="FF0000"/>
                </a:solidFill>
              </a:rPr>
              <a:t>natürliche </a:t>
            </a:r>
            <a:r>
              <a:rPr lang="de-DE" dirty="0"/>
              <a:t>Person, die eine elektronische Signatur erstellt</a:t>
            </a:r>
            <a:r>
              <a:rPr lang="de-DE" dirty="0" smtClean="0"/>
              <a:t>.</a:t>
            </a:r>
          </a:p>
          <a:p>
            <a:r>
              <a:rPr lang="de-DE" dirty="0"/>
              <a:t>24. „Siegelersteller“ ist eine </a:t>
            </a:r>
            <a:r>
              <a:rPr lang="de-DE" dirty="0">
                <a:solidFill>
                  <a:srgbClr val="00B0F0"/>
                </a:solidFill>
              </a:rPr>
              <a:t>juristische </a:t>
            </a:r>
            <a:r>
              <a:rPr lang="de-DE" dirty="0"/>
              <a:t>Person, die ein elektronisches Siegel erstellt. 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D6B915-9186-45F8-B0DE-74C854E705E9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7580311"/>
      </p:ext>
    </p:extLst>
  </p:cSld>
  <p:clrMapOvr>
    <a:masterClrMapping/>
  </p:clrMapOvr>
  <p:transition spd="med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3: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12</a:t>
            </a:r>
            <a:r>
              <a:rPr lang="de-DE" dirty="0"/>
              <a:t>. </a:t>
            </a:r>
            <a:r>
              <a:rPr lang="de-DE" dirty="0">
                <a:solidFill>
                  <a:srgbClr val="FF0000"/>
                </a:solidFill>
              </a:rPr>
              <a:t>„Qualifizierte elektronische Signatur“ </a:t>
            </a:r>
            <a:r>
              <a:rPr lang="de-DE" dirty="0"/>
              <a:t>ist eine fortgeschrittene elektronische </a:t>
            </a:r>
            <a:r>
              <a:rPr lang="de-DE" dirty="0" smtClean="0"/>
              <a:t>Signatur </a:t>
            </a:r>
            <a:r>
              <a:rPr lang="de-DE" dirty="0" smtClean="0">
                <a:solidFill>
                  <a:srgbClr val="92D050"/>
                </a:solidFill>
              </a:rPr>
              <a:t>[Art 26]</a:t>
            </a:r>
            <a:r>
              <a:rPr lang="de-DE" dirty="0" smtClean="0"/>
              <a:t>, </a:t>
            </a:r>
            <a:r>
              <a:rPr lang="de-DE" dirty="0"/>
              <a:t>die </a:t>
            </a:r>
            <a:r>
              <a:rPr lang="de-DE" dirty="0">
                <a:solidFill>
                  <a:srgbClr val="00B0F0"/>
                </a:solidFill>
              </a:rPr>
              <a:t>von</a:t>
            </a:r>
            <a:r>
              <a:rPr lang="de-DE" dirty="0"/>
              <a:t> einer </a:t>
            </a:r>
            <a:r>
              <a:rPr lang="de-DE" dirty="0">
                <a:solidFill>
                  <a:srgbClr val="FF0000"/>
                </a:solidFill>
              </a:rPr>
              <a:t>qualifizierten </a:t>
            </a:r>
            <a:r>
              <a:rPr lang="de-DE" dirty="0"/>
              <a:t>elektronischen</a:t>
            </a:r>
            <a:r>
              <a:rPr lang="de-DE" dirty="0">
                <a:solidFill>
                  <a:srgbClr val="FF0000"/>
                </a:solidFill>
              </a:rPr>
              <a:t> Signaturerstellungseinheit</a:t>
            </a:r>
            <a:r>
              <a:rPr lang="de-DE" dirty="0"/>
              <a:t> erstellt wurde und auf einem </a:t>
            </a:r>
            <a:r>
              <a:rPr lang="de-DE" dirty="0">
                <a:solidFill>
                  <a:srgbClr val="FF0000"/>
                </a:solidFill>
              </a:rPr>
              <a:t>qualifizierten Zertifikat</a:t>
            </a:r>
            <a:r>
              <a:rPr lang="de-DE" dirty="0"/>
              <a:t> für elektronische Signaturen beruht.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507ADD-48D1-4831-9202-34B620A59589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1627598"/>
      </p:ext>
    </p:extLst>
  </p:cSld>
  <p:clrMapOvr>
    <a:masterClrMapping/>
  </p:clrMapOvr>
  <p:transition spd="med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3: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13</a:t>
            </a:r>
            <a:r>
              <a:rPr lang="de-DE" dirty="0"/>
              <a:t>. „Elektronische </a:t>
            </a:r>
            <a:r>
              <a:rPr lang="de-DE" dirty="0">
                <a:solidFill>
                  <a:srgbClr val="FF0000"/>
                </a:solidFill>
              </a:rPr>
              <a:t>Signaturerstellungsdaten</a:t>
            </a:r>
            <a:r>
              <a:rPr lang="de-DE" dirty="0"/>
              <a:t>“ sind eindeutige Daten, die vom Unterzeichner zum Erstellen einer elektronischen Signatur verwendet werden.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BB2A56-0BA0-442A-8B98-A12FBD4A2A1F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7167527"/>
      </p:ext>
    </p:extLst>
  </p:cSld>
  <p:clrMapOvr>
    <a:masterClrMapping/>
  </p:clrMapOvr>
  <p:transition spd="med"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3: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14</a:t>
            </a:r>
            <a:r>
              <a:rPr lang="de-DE" dirty="0"/>
              <a:t>. „Zertifikat für elektronische Signaturen“ ist eine elektronische Bescheinigung, die elektronische </a:t>
            </a:r>
            <a:r>
              <a:rPr lang="de-DE" dirty="0">
                <a:solidFill>
                  <a:srgbClr val="FF0000"/>
                </a:solidFill>
              </a:rPr>
              <a:t>Signaturvalidierungsdaten</a:t>
            </a:r>
            <a:r>
              <a:rPr lang="de-DE" dirty="0"/>
              <a:t> mit einer </a:t>
            </a:r>
            <a:r>
              <a:rPr lang="de-DE" dirty="0">
                <a:solidFill>
                  <a:srgbClr val="FF0000"/>
                </a:solidFill>
              </a:rPr>
              <a:t>natürlichen Person </a:t>
            </a:r>
            <a:r>
              <a:rPr lang="de-DE" dirty="0"/>
              <a:t>verknüpft und die mindestens den </a:t>
            </a:r>
            <a:r>
              <a:rPr lang="de-DE" dirty="0">
                <a:solidFill>
                  <a:srgbClr val="C00000"/>
                </a:solidFill>
              </a:rPr>
              <a:t>Namen</a:t>
            </a:r>
            <a:r>
              <a:rPr lang="de-DE" dirty="0"/>
              <a:t> oder das </a:t>
            </a:r>
            <a:r>
              <a:rPr lang="de-DE" dirty="0">
                <a:solidFill>
                  <a:srgbClr val="00B0F0"/>
                </a:solidFill>
              </a:rPr>
              <a:t>Pseudonym</a:t>
            </a:r>
            <a:r>
              <a:rPr lang="de-DE" dirty="0"/>
              <a:t> dieser Person bestätigt.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FA693E-438E-4E73-83BC-8510638A5A08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5026335"/>
      </p:ext>
    </p:extLst>
  </p:cSld>
  <p:clrMapOvr>
    <a:masterClrMapping/>
  </p:clrMapOvr>
  <p:transition spd="med"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3: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15</a:t>
            </a:r>
            <a:r>
              <a:rPr lang="de-DE" dirty="0">
                <a:solidFill>
                  <a:srgbClr val="FF0000"/>
                </a:solidFill>
              </a:rPr>
              <a:t>. „Qualifiziertes Zertifikat</a:t>
            </a:r>
            <a:r>
              <a:rPr lang="de-DE" dirty="0"/>
              <a:t> für elektronische Signaturen“ ist ein von einem </a:t>
            </a:r>
            <a:r>
              <a:rPr lang="de-DE" dirty="0">
                <a:solidFill>
                  <a:srgbClr val="C00000"/>
                </a:solidFill>
              </a:rPr>
              <a:t>qualifizierten Vertrauensdiensteanbieter </a:t>
            </a:r>
            <a:r>
              <a:rPr lang="de-DE" dirty="0"/>
              <a:t>ausgestelltes Zertifikat für elektronische Signaturen, das die Anforderungen des </a:t>
            </a:r>
            <a:r>
              <a:rPr lang="de-DE" dirty="0">
                <a:solidFill>
                  <a:srgbClr val="92D050"/>
                </a:solidFill>
              </a:rPr>
              <a:t>Anhangs I</a:t>
            </a:r>
            <a:r>
              <a:rPr lang="de-DE" dirty="0"/>
              <a:t> erfüllt.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29EF1E-4955-47DD-B6B8-BE078E3D58F0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7733534"/>
      </p:ext>
    </p:extLst>
  </p:cSld>
  <p:clrMapOvr>
    <a:masterClrMapping/>
  </p:clrMapOvr>
  <p:transition spd="med"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3: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16</a:t>
            </a:r>
            <a:r>
              <a:rPr lang="de-DE" dirty="0"/>
              <a:t>. „Vertrauensdienst“ ist ein elektronischer Dienst, der </a:t>
            </a:r>
            <a:r>
              <a:rPr lang="de-DE" dirty="0" smtClean="0"/>
              <a:t>aus </a:t>
            </a:r>
            <a:r>
              <a:rPr lang="de-DE" dirty="0"/>
              <a:t>Folgendem besteht: </a:t>
            </a:r>
          </a:p>
          <a:p>
            <a:r>
              <a:rPr lang="de-DE" dirty="0"/>
              <a:t>a) Erstellung, Überprüfung und Validierung von elektronischen Signaturen, elektronischen Siegeln oder elektronischen Zeitstempeln, und Diensten für die Zustellung elektronischer Einschreiben sowie von </a:t>
            </a:r>
            <a:r>
              <a:rPr lang="de-DE" dirty="0" smtClean="0"/>
              <a:t>Zertifikaten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01488B-E216-411B-9F9D-857F036C0961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772150"/>
      </p:ext>
    </p:extLst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Elektronische Signatur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11</a:t>
            </a:r>
            <a:r>
              <a:rPr lang="de-DE" dirty="0"/>
              <a:t>. „Fortgeschrittene elektronische Signatur“ ist eine elektronische Signatur, die die Anforderungen des </a:t>
            </a:r>
            <a:r>
              <a:rPr lang="de-DE" dirty="0">
                <a:solidFill>
                  <a:srgbClr val="92D050"/>
                </a:solidFill>
              </a:rPr>
              <a:t>Artikels 26 </a:t>
            </a:r>
            <a:r>
              <a:rPr lang="de-DE" dirty="0"/>
              <a:t>erfüllt.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013277-754D-45B0-B444-CF5FE2DF29F7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4203012"/>
      </p:ext>
    </p:extLst>
  </p:cSld>
  <p:clrMapOvr>
    <a:masterClrMapping/>
  </p:clrMapOvr>
  <p:transition spd="med"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3: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17</a:t>
            </a:r>
            <a:r>
              <a:rPr lang="de-DE" dirty="0"/>
              <a:t>. „Qualifizierter Vertrauensdienst“ ist ein Vertrauensdienst, der die einschlägigen </a:t>
            </a:r>
            <a:r>
              <a:rPr lang="de-DE" dirty="0">
                <a:solidFill>
                  <a:srgbClr val="00B0F0"/>
                </a:solidFill>
              </a:rPr>
              <a:t>Anforderungen</a:t>
            </a:r>
            <a:r>
              <a:rPr lang="de-DE" dirty="0"/>
              <a:t> </a:t>
            </a:r>
            <a:r>
              <a:rPr lang="de-DE" dirty="0" smtClean="0"/>
              <a:t>dieser Verordnung </a:t>
            </a:r>
            <a:r>
              <a:rPr lang="de-DE" dirty="0"/>
              <a:t>erfüllt</a:t>
            </a:r>
            <a:r>
              <a:rPr lang="de-DE" dirty="0" smtClean="0"/>
              <a:t>.</a:t>
            </a:r>
          </a:p>
          <a:p>
            <a:r>
              <a:rPr lang="de-DE" dirty="0"/>
              <a:t>20. „Qualifizierter </a:t>
            </a:r>
            <a:r>
              <a:rPr lang="de-DE" dirty="0" smtClean="0"/>
              <a:t>VD-Anbieter</a:t>
            </a:r>
            <a:r>
              <a:rPr lang="de-DE" dirty="0"/>
              <a:t>“ ist ein </a:t>
            </a:r>
            <a:r>
              <a:rPr lang="de-DE" dirty="0" smtClean="0"/>
              <a:t>VDA, </a:t>
            </a:r>
            <a:r>
              <a:rPr lang="de-DE" dirty="0"/>
              <a:t>der einen oder mehrere </a:t>
            </a:r>
            <a:r>
              <a:rPr lang="de-DE" dirty="0">
                <a:solidFill>
                  <a:srgbClr val="00B0F0"/>
                </a:solidFill>
              </a:rPr>
              <a:t>qualifizierte Vertrauensdienste</a:t>
            </a:r>
            <a:r>
              <a:rPr lang="de-DE" dirty="0"/>
              <a:t> erbringt und dem von der Aufsichtsstelle der </a:t>
            </a:r>
            <a:r>
              <a:rPr lang="de-DE" dirty="0">
                <a:solidFill>
                  <a:srgbClr val="FF0000"/>
                </a:solidFill>
              </a:rPr>
              <a:t>Status </a:t>
            </a:r>
            <a:r>
              <a:rPr lang="de-DE" dirty="0"/>
              <a:t>eines qualifizierten Anbieters verliehen wurde. </a:t>
            </a:r>
          </a:p>
          <a:p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99A1FF-3996-4F71-A71F-F6191975E7E2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3814601"/>
      </p:ext>
    </p:extLst>
  </p:cSld>
  <p:clrMapOvr>
    <a:masterClrMapping/>
  </p:clrMapOvr>
  <p:transition spd="med"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3: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484784"/>
            <a:ext cx="8003232" cy="4641379"/>
          </a:xfrm>
        </p:spPr>
        <p:txBody>
          <a:bodyPr/>
          <a:lstStyle/>
          <a:p>
            <a:r>
              <a:rPr lang="de-DE" dirty="0" smtClean="0"/>
              <a:t>22</a:t>
            </a:r>
            <a:r>
              <a:rPr lang="de-DE" dirty="0"/>
              <a:t>. „Elektronische Signaturerstellungseinheit“ ist eine konfigurierte Software oder Hardware, die zum Erstellen einer elektronischen Signatur verwendet wird. </a:t>
            </a:r>
          </a:p>
          <a:p>
            <a:r>
              <a:rPr lang="de-DE" dirty="0"/>
              <a:t>23</a:t>
            </a:r>
            <a:r>
              <a:rPr lang="de-DE" dirty="0">
                <a:solidFill>
                  <a:srgbClr val="FF0000"/>
                </a:solidFill>
              </a:rPr>
              <a:t>. „Qualifizierte elektronische Signaturerstellungseinheit“ </a:t>
            </a:r>
            <a:r>
              <a:rPr lang="de-DE" dirty="0"/>
              <a:t>ist eine </a:t>
            </a:r>
            <a:r>
              <a:rPr lang="de-DE" dirty="0" smtClean="0"/>
              <a:t>Signaturerstellungseinheit</a:t>
            </a:r>
            <a:r>
              <a:rPr lang="de-DE" dirty="0"/>
              <a:t>, die die Anforderungen des </a:t>
            </a:r>
            <a:r>
              <a:rPr lang="de-DE" dirty="0">
                <a:solidFill>
                  <a:srgbClr val="92D050"/>
                </a:solidFill>
              </a:rPr>
              <a:t>Anhangs II </a:t>
            </a:r>
            <a:r>
              <a:rPr lang="de-DE" dirty="0"/>
              <a:t>erfüllt.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CC11F7-220A-4B36-8227-A30D7813232A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7428599"/>
      </p:ext>
    </p:extLst>
  </p:cSld>
  <p:clrMapOvr>
    <a:masterClrMapping/>
  </p:clrMapOvr>
  <p:transition spd="med">
    <p:wipe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3: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27</a:t>
            </a:r>
            <a:r>
              <a:rPr lang="de-DE" dirty="0"/>
              <a:t>. „Qualifiziertes elektronisches Siegel“ ist ein fortgeschrittenes elektronisches Siegel, das von einer qualifizierten elektronischen Siegelerstellungseinheit erstellt wird und auf einem qualifizierten Zertifikat für elektronische Siegel beruht.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EFC44D-ADC4-47E2-B0EE-16653B72A98D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2765399"/>
      </p:ext>
    </p:extLst>
  </p:cSld>
  <p:clrMapOvr>
    <a:masterClrMapping/>
  </p:clrMapOvr>
  <p:transition spd="med">
    <p:wipe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3: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30</a:t>
            </a:r>
            <a:r>
              <a:rPr lang="de-DE" dirty="0"/>
              <a:t>. „Qualifiziertes Zertifikat für elektronische Siegel“ ist ein von einem qualifizierten Vertrauensdiensteanbieter ausgestelltes Zertifikat für elektronische Siegel, das die Anforderungen des </a:t>
            </a:r>
            <a:r>
              <a:rPr lang="de-DE" dirty="0">
                <a:solidFill>
                  <a:srgbClr val="92D050"/>
                </a:solidFill>
              </a:rPr>
              <a:t>Anhangs III </a:t>
            </a:r>
            <a:r>
              <a:rPr lang="de-DE" dirty="0"/>
              <a:t>erfüllt.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FE2581-C025-4D5E-A251-EAF0A409B81A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504758"/>
      </p:ext>
    </p:extLst>
  </p:cSld>
  <p:clrMapOvr>
    <a:masterClrMapping/>
  </p:clrMapOvr>
  <p:transition spd="med"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3: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32</a:t>
            </a:r>
            <a:r>
              <a:rPr lang="de-DE" dirty="0"/>
              <a:t>. „Qualifizierte elektronische Siegelerstellungseinheit“ ist eine elektronische Siegelerstellungseinheit, die die Anforderungen des </a:t>
            </a:r>
            <a:r>
              <a:rPr lang="de-DE" dirty="0">
                <a:solidFill>
                  <a:srgbClr val="92D050"/>
                </a:solidFill>
              </a:rPr>
              <a:t>Anhangs II sinngemäß</a:t>
            </a:r>
            <a:r>
              <a:rPr lang="de-DE" dirty="0"/>
              <a:t> erfüllt.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CF64A5-FB80-47B8-8F60-5015E01E6812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0823192"/>
      </p:ext>
    </p:extLst>
  </p:cSld>
  <p:clrMapOvr>
    <a:masterClrMapping/>
  </p:clrMapOvr>
  <p:transition spd="med"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3: Definitionen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40</a:t>
            </a:r>
            <a:r>
              <a:rPr lang="de-DE" dirty="0"/>
              <a:t>. „Validierungsdaten“ sind Daten, die zur Validierung einer elektronischen Signatur oder eines elektronischen Siegels verwendet werden. </a:t>
            </a:r>
          </a:p>
          <a:p>
            <a:r>
              <a:rPr lang="de-DE" dirty="0"/>
              <a:t>41. „Validierung“ ist der Prozess der Überprüfung und Bestätigung der Gültigkeit einer elektronischen Signatur oder eines elektronischen Siegels.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D3655C-B880-467C-93A3-9190AB0036A5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6663162"/>
      </p:ext>
    </p:extLst>
  </p:cSld>
  <p:clrMapOvr>
    <a:masterClrMapping/>
  </p:clrMapOvr>
  <p:transition spd="med">
    <p:wipe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dirty="0" smtClean="0"/>
              <a:t>Definitionen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844824"/>
            <a:ext cx="7776864" cy="403244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3600" dirty="0" smtClean="0"/>
              <a:t>Signator (Unterzeichner)</a:t>
            </a:r>
            <a:endParaRPr lang="de-DE" sz="3600" dirty="0"/>
          </a:p>
          <a:p>
            <a:pPr lvl="1" eaLnBrk="1" hangingPunct="1">
              <a:lnSpc>
                <a:spcPct val="90000"/>
              </a:lnSpc>
            </a:pPr>
            <a:r>
              <a:rPr lang="de-DE" sz="3600" dirty="0"/>
              <a:t>eine </a:t>
            </a:r>
            <a:r>
              <a:rPr lang="de-DE" sz="3600" dirty="0" smtClean="0"/>
              <a:t>natürliche</a:t>
            </a:r>
            <a:r>
              <a:rPr lang="de-DE" sz="3600" b="1" dirty="0" smtClean="0"/>
              <a:t> </a:t>
            </a:r>
            <a:r>
              <a:rPr lang="de-DE" sz="3600" dirty="0"/>
              <a:t>Person</a:t>
            </a:r>
            <a:r>
              <a:rPr lang="de-DE" sz="3600" dirty="0" smtClean="0"/>
              <a:t>, die eine elektronische Signatur erstellt</a:t>
            </a:r>
          </a:p>
          <a:p>
            <a:pPr lvl="2" eaLnBrk="1" hangingPunct="1">
              <a:lnSpc>
                <a:spcPct val="90000"/>
              </a:lnSpc>
            </a:pPr>
            <a:r>
              <a:rPr lang="de-DE" sz="3200" dirty="0" smtClean="0"/>
              <a:t>[der </a:t>
            </a:r>
            <a:r>
              <a:rPr lang="de-DE" sz="3200" dirty="0"/>
              <a:t>Signaturerstellungsdaten und die entsprechenden Prüfdaten zugeordnet </a:t>
            </a:r>
            <a:r>
              <a:rPr lang="de-DE" sz="3200" dirty="0" smtClean="0"/>
              <a:t>sind]</a:t>
            </a:r>
            <a:endParaRPr lang="de-DE" sz="32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03FE9D-60C1-43F2-8574-0DC716FB7EF7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197C2-1F96-42F1-BC3D-8CDACABE5A23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9462845"/>
      </p:ext>
    </p:extLst>
  </p:cSld>
  <p:clrMapOvr>
    <a:masterClrMapping/>
  </p:clrMapOvr>
  <p:transition spd="med">
    <p:wipe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dirty="0" smtClean="0"/>
              <a:t>Definitionen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556792"/>
            <a:ext cx="7418784" cy="4608512"/>
          </a:xfrm>
        </p:spPr>
        <p:txBody>
          <a:bodyPr/>
          <a:lstStyle/>
          <a:p>
            <a:pPr eaLnBrk="1" hangingPunct="1"/>
            <a:r>
              <a:rPr lang="de-DE" sz="3000" dirty="0" smtClean="0"/>
              <a:t>Vertrauensdiensteanbieter (VDA)</a:t>
            </a:r>
            <a:endParaRPr lang="de-DE" sz="3000" dirty="0"/>
          </a:p>
          <a:p>
            <a:pPr lvl="1" eaLnBrk="1" hangingPunct="1"/>
            <a:r>
              <a:rPr lang="de-DE" sz="3000" dirty="0"/>
              <a:t>Signatur- und Zertifizierungsdienste</a:t>
            </a:r>
          </a:p>
          <a:p>
            <a:pPr lvl="2" eaLnBrk="1" hangingPunct="1"/>
            <a:r>
              <a:rPr lang="de-DE" sz="3000" dirty="0"/>
              <a:t>Signaturprodukte (Hard- und Software)</a:t>
            </a:r>
          </a:p>
          <a:p>
            <a:pPr lvl="2" eaLnBrk="1" hangingPunct="1"/>
            <a:r>
              <a:rPr lang="de-DE" sz="3000" dirty="0"/>
              <a:t>Zertifikate </a:t>
            </a:r>
            <a:r>
              <a:rPr lang="de-DE" sz="3000" dirty="0" smtClean="0"/>
              <a:t>- </a:t>
            </a:r>
            <a:r>
              <a:rPr lang="de-DE" sz="3000" dirty="0"/>
              <a:t>Ausstellung und Erneuerung</a:t>
            </a:r>
          </a:p>
          <a:p>
            <a:pPr lvl="2" eaLnBrk="1" hangingPunct="1"/>
            <a:r>
              <a:rPr lang="de-DE" sz="3000" dirty="0"/>
              <a:t>Verzeichnis- und Widerrufsdienste; Signaturprüfung</a:t>
            </a:r>
          </a:p>
          <a:p>
            <a:pPr lvl="2" eaLnBrk="1" hangingPunct="1"/>
            <a:r>
              <a:rPr lang="de-DE" sz="3000" dirty="0"/>
              <a:t>Zeitstempel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9D44E8-0320-4EB0-A1F0-5F081A906E17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197C2-1F96-42F1-BC3D-8CDACABE5A23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8272365"/>
      </p:ext>
    </p:extLst>
  </p:cSld>
  <p:clrMapOvr>
    <a:masterClrMapping/>
  </p:clrMapOvr>
  <p:transition spd="med"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28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352928" cy="4525963"/>
          </a:xfrm>
        </p:spPr>
        <p:txBody>
          <a:bodyPr/>
          <a:lstStyle/>
          <a:p>
            <a:r>
              <a:rPr lang="de-DE" dirty="0" smtClean="0"/>
              <a:t>(</a:t>
            </a:r>
            <a:r>
              <a:rPr lang="de-DE" dirty="0"/>
              <a:t>1) </a:t>
            </a:r>
            <a:r>
              <a:rPr lang="de-DE" dirty="0">
                <a:solidFill>
                  <a:srgbClr val="FF0000"/>
                </a:solidFill>
              </a:rPr>
              <a:t>Qualifizierte Zertifikate </a:t>
            </a:r>
            <a:r>
              <a:rPr lang="de-DE" dirty="0"/>
              <a:t>für </a:t>
            </a:r>
            <a:r>
              <a:rPr lang="de-DE" dirty="0" smtClean="0"/>
              <a:t>elektronische Signaturen </a:t>
            </a:r>
            <a:r>
              <a:rPr lang="de-DE" dirty="0"/>
              <a:t>müssen die Anforderungen des </a:t>
            </a:r>
            <a:r>
              <a:rPr lang="de-DE" dirty="0">
                <a:solidFill>
                  <a:srgbClr val="92D050"/>
                </a:solidFill>
              </a:rPr>
              <a:t>Anhangs I</a:t>
            </a:r>
            <a:r>
              <a:rPr lang="de-DE" dirty="0"/>
              <a:t> erfüllen. </a:t>
            </a:r>
            <a:endParaRPr lang="de-DE" dirty="0" smtClean="0"/>
          </a:p>
          <a:p>
            <a:r>
              <a:rPr lang="de-DE" dirty="0" smtClean="0"/>
              <a:t>(</a:t>
            </a:r>
            <a:r>
              <a:rPr lang="de-DE" dirty="0"/>
              <a:t>3) Qualifizierte Zertifikate für elektronische Signaturen können zusätzliche fakultative spezifische </a:t>
            </a:r>
            <a:r>
              <a:rPr lang="de-DE" dirty="0">
                <a:solidFill>
                  <a:srgbClr val="FF0000"/>
                </a:solidFill>
              </a:rPr>
              <a:t>Attribute</a:t>
            </a:r>
            <a:r>
              <a:rPr lang="de-DE" dirty="0"/>
              <a:t> enthalten. </a:t>
            </a:r>
            <a:endParaRPr lang="de-DE" dirty="0" smtClean="0"/>
          </a:p>
          <a:p>
            <a:pPr lvl="1"/>
            <a:r>
              <a:rPr lang="de-DE" dirty="0" smtClean="0"/>
              <a:t>Diese </a:t>
            </a:r>
            <a:r>
              <a:rPr lang="de-DE" dirty="0"/>
              <a:t>Attribute dürfen die Interoperabilität und Anerkennung qualifizierter </a:t>
            </a:r>
            <a:r>
              <a:rPr lang="de-DE" dirty="0" smtClean="0"/>
              <a:t>elektronischer Signaturen </a:t>
            </a:r>
            <a:r>
              <a:rPr lang="de-DE" dirty="0"/>
              <a:t>nicht berühren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4EDCE7-0F10-48F9-BDF6-341E1FD1442C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832212"/>
      </p:ext>
    </p:extLst>
  </p:cSld>
  <p:clrMapOvr>
    <a:masterClrMapping/>
  </p:clrMapOvr>
  <p:transition spd="med">
    <p:wipe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28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(4) Wird ein qualifiziertes Zertifikat für </a:t>
            </a:r>
            <a:r>
              <a:rPr lang="de-DE" dirty="0" smtClean="0"/>
              <a:t>elektronische Signaturen </a:t>
            </a:r>
            <a:r>
              <a:rPr lang="de-DE" dirty="0"/>
              <a:t>nach der anfänglichen Aktivierung </a:t>
            </a:r>
            <a:r>
              <a:rPr lang="de-DE" dirty="0">
                <a:solidFill>
                  <a:srgbClr val="FF0000"/>
                </a:solidFill>
              </a:rPr>
              <a:t>widerrufen</a:t>
            </a:r>
            <a:r>
              <a:rPr lang="de-DE" dirty="0"/>
              <a:t>, ist es </a:t>
            </a:r>
            <a:r>
              <a:rPr lang="de-DE" dirty="0">
                <a:solidFill>
                  <a:srgbClr val="92D050"/>
                </a:solidFill>
              </a:rPr>
              <a:t>ab dem Zeitpunkt </a:t>
            </a:r>
            <a:r>
              <a:rPr lang="de-DE" dirty="0"/>
              <a:t>des Widerrufs </a:t>
            </a:r>
            <a:r>
              <a:rPr lang="de-DE" dirty="0">
                <a:solidFill>
                  <a:srgbClr val="C00000"/>
                </a:solidFill>
              </a:rPr>
              <a:t>nicht</a:t>
            </a:r>
            <a:r>
              <a:rPr lang="de-DE" dirty="0"/>
              <a:t> mehr </a:t>
            </a:r>
            <a:r>
              <a:rPr lang="de-DE" dirty="0">
                <a:solidFill>
                  <a:srgbClr val="C00000"/>
                </a:solidFill>
              </a:rPr>
              <a:t>gültig</a:t>
            </a:r>
            <a:r>
              <a:rPr lang="de-DE" dirty="0"/>
              <a:t> und sein Status darf unter keinen Umständen rückgängig gemacht werden. </a:t>
            </a:r>
            <a:endParaRPr lang="de-DE" dirty="0" smtClean="0"/>
          </a:p>
          <a:p>
            <a:r>
              <a:rPr lang="de-AT" dirty="0" smtClean="0">
                <a:solidFill>
                  <a:srgbClr val="FFC000"/>
                </a:solidFill>
              </a:rPr>
              <a:t>[Art 24 Abs 3]</a:t>
            </a:r>
            <a:endParaRPr lang="de-DE" dirty="0">
              <a:solidFill>
                <a:srgbClr val="FFC000"/>
              </a:solidFill>
            </a:endParaRP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448D68-D81B-4E81-9472-D6CFD415C713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2774009"/>
      </p:ext>
    </p:extLst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26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Eine </a:t>
            </a:r>
            <a:r>
              <a:rPr lang="de-DE" dirty="0"/>
              <a:t>fortgeschrittene </a:t>
            </a:r>
            <a:r>
              <a:rPr lang="de-DE" dirty="0" smtClean="0"/>
              <a:t>elektronische Signatur </a:t>
            </a:r>
            <a:r>
              <a:rPr lang="de-DE" dirty="0"/>
              <a:t>erfüllt alle folgenden Anforderungen: </a:t>
            </a:r>
          </a:p>
          <a:p>
            <a:r>
              <a:rPr lang="de-DE" dirty="0"/>
              <a:t>a) Sie ist </a:t>
            </a:r>
            <a:r>
              <a:rPr lang="de-DE" dirty="0">
                <a:solidFill>
                  <a:srgbClr val="C00000"/>
                </a:solidFill>
              </a:rPr>
              <a:t>eindeutig</a:t>
            </a:r>
            <a:r>
              <a:rPr lang="de-DE" dirty="0"/>
              <a:t> dem Unterzeichner </a:t>
            </a:r>
            <a:r>
              <a:rPr lang="de-DE" dirty="0">
                <a:solidFill>
                  <a:srgbClr val="FF0000"/>
                </a:solidFill>
              </a:rPr>
              <a:t>zugeordnet</a:t>
            </a:r>
            <a:r>
              <a:rPr lang="de-DE" dirty="0"/>
              <a:t>. </a:t>
            </a:r>
          </a:p>
          <a:p>
            <a:r>
              <a:rPr lang="de-DE" dirty="0"/>
              <a:t>b) Sie ermöglicht die </a:t>
            </a:r>
            <a:r>
              <a:rPr lang="de-DE" dirty="0">
                <a:solidFill>
                  <a:srgbClr val="FF0000"/>
                </a:solidFill>
              </a:rPr>
              <a:t>Identifizierung</a:t>
            </a:r>
            <a:r>
              <a:rPr lang="de-DE" dirty="0"/>
              <a:t> des Unterzeichners.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28EDBA-6B9D-4E7C-A0DE-480E593CF90D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6245704"/>
      </p:ext>
    </p:extLst>
  </p:cSld>
  <p:clrMapOvr>
    <a:masterClrMapping/>
  </p:clrMapOvr>
  <p:transition spd="med">
    <p:wipe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28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(5) Die Mitgliedstaaten können vorbehaltlich der folgenden Bedingungen nationale Vorschriften zur vorläufigen </a:t>
            </a:r>
            <a:r>
              <a:rPr lang="de-DE" dirty="0">
                <a:solidFill>
                  <a:srgbClr val="FF0000"/>
                </a:solidFill>
              </a:rPr>
              <a:t>Aussetzung</a:t>
            </a:r>
            <a:r>
              <a:rPr lang="de-DE" dirty="0"/>
              <a:t> eines qualifizierten Zertifikats für eine elektronische Signatur erlassen: </a:t>
            </a:r>
          </a:p>
          <a:p>
            <a:r>
              <a:rPr lang="de-DE" dirty="0" smtClean="0"/>
              <a:t>a</a:t>
            </a:r>
            <a:r>
              <a:rPr lang="de-DE" dirty="0"/>
              <a:t>) Ist ein qualifiziertes Zertifikat für </a:t>
            </a:r>
            <a:r>
              <a:rPr lang="de-DE" dirty="0" smtClean="0"/>
              <a:t>Signaturen </a:t>
            </a:r>
            <a:r>
              <a:rPr lang="de-DE" dirty="0"/>
              <a:t>vorläufig ausgesetzt worden, so verliert dieses Zertifikat </a:t>
            </a:r>
            <a:r>
              <a:rPr lang="de-DE" dirty="0">
                <a:solidFill>
                  <a:srgbClr val="92D050"/>
                </a:solidFill>
              </a:rPr>
              <a:t>für die Dauer der Aussetzung</a:t>
            </a:r>
            <a:r>
              <a:rPr lang="de-DE" dirty="0"/>
              <a:t> seine Gültigkeit.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6C9E93-736C-40E4-B8FA-F17770A5B44C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391349"/>
      </p:ext>
    </p:extLst>
  </p:cSld>
  <p:clrMapOvr>
    <a:masterClrMapping/>
  </p:clrMapOvr>
  <p:transition spd="med">
    <p:wipe dir="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Anhang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Qualifizierte </a:t>
            </a:r>
            <a:r>
              <a:rPr lang="de-DE" dirty="0"/>
              <a:t>Zertifikate für elektronische Signaturen enthalten Folgendes: </a:t>
            </a:r>
          </a:p>
          <a:p>
            <a:r>
              <a:rPr lang="de-DE" dirty="0"/>
              <a:t>a) eine Angabe, dass das Zertifikat als </a:t>
            </a:r>
            <a:r>
              <a:rPr lang="de-DE" dirty="0">
                <a:solidFill>
                  <a:srgbClr val="00B0F0"/>
                </a:solidFill>
              </a:rPr>
              <a:t>qualifiziertes Zertifikat </a:t>
            </a:r>
            <a:r>
              <a:rPr lang="de-DE" dirty="0"/>
              <a:t>für elektronische Signaturen ausgestellt wurde, zumindest in einer zur automatischen Verarbeitung geeigneten Form;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748CD1-DB88-48DB-815F-4A59E7536753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4506930"/>
      </p:ext>
    </p:extLst>
  </p:cSld>
  <p:clrMapOvr>
    <a:masterClrMapping/>
  </p:clrMapOvr>
  <p:transition spd="med">
    <p:wipe dir="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Anhang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b) einen Datensatz, der den </a:t>
            </a:r>
            <a:r>
              <a:rPr lang="de-DE" dirty="0">
                <a:solidFill>
                  <a:srgbClr val="00B0F0"/>
                </a:solidFill>
              </a:rPr>
              <a:t>qualifizierten </a:t>
            </a:r>
            <a:r>
              <a:rPr lang="de-DE" dirty="0" smtClean="0">
                <a:solidFill>
                  <a:srgbClr val="00B0F0"/>
                </a:solidFill>
              </a:rPr>
              <a:t>VDA</a:t>
            </a:r>
            <a:r>
              <a:rPr lang="de-DE" dirty="0" smtClean="0"/>
              <a:t> eindeutig </a:t>
            </a:r>
            <a:r>
              <a:rPr lang="de-DE" dirty="0"/>
              <a:t>repräsentiert und zumindest die Angabe des </a:t>
            </a:r>
            <a:r>
              <a:rPr lang="de-DE" dirty="0">
                <a:solidFill>
                  <a:srgbClr val="00B0F0"/>
                </a:solidFill>
              </a:rPr>
              <a:t>Mitgliedstaats</a:t>
            </a:r>
            <a:r>
              <a:rPr lang="de-DE" dirty="0"/>
              <a:t> enthält, in dem der </a:t>
            </a:r>
            <a:r>
              <a:rPr lang="de-DE" dirty="0" smtClean="0"/>
              <a:t>VDA niedergelassen </a:t>
            </a:r>
            <a:r>
              <a:rPr lang="de-DE" dirty="0"/>
              <a:t>ist, sowie </a:t>
            </a:r>
          </a:p>
          <a:p>
            <a:r>
              <a:rPr lang="de-DE" dirty="0"/>
              <a:t>— bei einer juristischen Person: den </a:t>
            </a:r>
            <a:r>
              <a:rPr lang="de-DE" dirty="0">
                <a:solidFill>
                  <a:srgbClr val="00B0F0"/>
                </a:solidFill>
              </a:rPr>
              <a:t>Namen</a:t>
            </a:r>
            <a:r>
              <a:rPr lang="de-DE" dirty="0"/>
              <a:t> und </a:t>
            </a:r>
            <a:r>
              <a:rPr lang="de-DE" dirty="0" smtClean="0"/>
              <a:t>die Registriernummer; </a:t>
            </a:r>
            <a:endParaRPr lang="de-DE" dirty="0"/>
          </a:p>
          <a:p>
            <a:r>
              <a:rPr lang="de-DE" dirty="0"/>
              <a:t>— bei einer natürlichen Person: den Namen der Person;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C294B8-EAB9-4C47-BC11-C353710371A6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42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9249090"/>
      </p:ext>
    </p:extLst>
  </p:cSld>
  <p:clrMapOvr>
    <a:masterClrMapping/>
  </p:clrMapOvr>
  <p:transition spd="med">
    <p:wipe dir="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Anhang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c) mindestens den Namen des </a:t>
            </a:r>
            <a:r>
              <a:rPr lang="de-DE" dirty="0">
                <a:solidFill>
                  <a:srgbClr val="FF0000"/>
                </a:solidFill>
              </a:rPr>
              <a:t>Unterzeichners</a:t>
            </a:r>
            <a:r>
              <a:rPr lang="de-DE" dirty="0"/>
              <a:t> oder ein Pseudonym; wird ein Pseudonym verwendet, ist dies eindeutig anzugeben; </a:t>
            </a:r>
          </a:p>
          <a:p>
            <a:r>
              <a:rPr lang="de-DE" dirty="0"/>
              <a:t>d) elektronische </a:t>
            </a:r>
            <a:r>
              <a:rPr lang="de-DE" dirty="0">
                <a:solidFill>
                  <a:srgbClr val="FF0000"/>
                </a:solidFill>
              </a:rPr>
              <a:t>Signaturvalidierungsdaten</a:t>
            </a:r>
            <a:r>
              <a:rPr lang="de-DE" dirty="0"/>
              <a:t>, die den elektronischen Signaturerstellungsdaten entsprechen;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774123-E9F1-480D-81C1-F6FFE135E5AD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43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3358010"/>
      </p:ext>
    </p:extLst>
  </p:cSld>
  <p:clrMapOvr>
    <a:masterClrMapping/>
  </p:clrMapOvr>
  <p:transition spd="med">
    <p:wipe dir="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Anhang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e) Angaben zu Beginn und Ende der </a:t>
            </a:r>
            <a:r>
              <a:rPr lang="de-DE" dirty="0">
                <a:solidFill>
                  <a:srgbClr val="00B0F0"/>
                </a:solidFill>
              </a:rPr>
              <a:t>Gültigkeitsdauer</a:t>
            </a:r>
            <a:r>
              <a:rPr lang="de-DE" dirty="0"/>
              <a:t> des Zertifikats; </a:t>
            </a:r>
          </a:p>
          <a:p>
            <a:r>
              <a:rPr lang="de-DE" dirty="0"/>
              <a:t>f) den </a:t>
            </a:r>
            <a:r>
              <a:rPr lang="de-DE" dirty="0">
                <a:solidFill>
                  <a:srgbClr val="00B0F0"/>
                </a:solidFill>
              </a:rPr>
              <a:t>Identitätscode</a:t>
            </a:r>
            <a:r>
              <a:rPr lang="de-DE" dirty="0"/>
              <a:t> des Zertifikats, der für den qualifizierten Vertrauensdiensteanbieter eindeutig sein muss; 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344C56-9211-40F8-925D-AD78E26FDFDF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44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246960"/>
      </p:ext>
    </p:extLst>
  </p:cSld>
  <p:clrMapOvr>
    <a:masterClrMapping/>
  </p:clrMapOvr>
  <p:transition spd="med">
    <p:wipe dir="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Anhang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g) die </a:t>
            </a:r>
            <a:r>
              <a:rPr lang="de-DE" u="sng" dirty="0">
                <a:solidFill>
                  <a:srgbClr val="FFC000"/>
                </a:solidFill>
              </a:rPr>
              <a:t>fortgeschrittene</a:t>
            </a:r>
            <a:r>
              <a:rPr lang="de-DE" dirty="0"/>
              <a:t> </a:t>
            </a:r>
            <a:r>
              <a:rPr lang="de-DE" dirty="0" smtClean="0">
                <a:solidFill>
                  <a:srgbClr val="00B0F0"/>
                </a:solidFill>
              </a:rPr>
              <a:t>Signatur</a:t>
            </a:r>
            <a:r>
              <a:rPr lang="de-DE" dirty="0" smtClean="0"/>
              <a:t> </a:t>
            </a:r>
            <a:r>
              <a:rPr lang="de-DE" dirty="0"/>
              <a:t>oder das fortgeschrittene elektronische Siegel des ausstellenden qualifizierten </a:t>
            </a:r>
            <a:r>
              <a:rPr lang="de-DE" dirty="0" smtClean="0"/>
              <a:t>VDA; </a:t>
            </a:r>
            <a:endParaRPr lang="de-DE" dirty="0"/>
          </a:p>
          <a:p>
            <a:r>
              <a:rPr lang="de-DE" dirty="0"/>
              <a:t>h) den </a:t>
            </a:r>
            <a:r>
              <a:rPr lang="de-DE" dirty="0">
                <a:solidFill>
                  <a:srgbClr val="00B0F0"/>
                </a:solidFill>
              </a:rPr>
              <a:t>Ort</a:t>
            </a:r>
            <a:r>
              <a:rPr lang="de-DE" dirty="0"/>
              <a:t>, an dem das Zertifikat, das der fortgeschrittenen elektronischen Signatur oder dem fortgeschrittenen elektronischen Siegel gemäß Buchstabe g zugrunde liegt, kostenlos zur Verfügung steht; 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3BA354-7F47-483C-BCC6-EB6031AB1F58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45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8651007"/>
      </p:ext>
    </p:extLst>
  </p:cSld>
  <p:clrMapOvr>
    <a:masterClrMapping/>
  </p:clrMapOvr>
  <p:transition spd="med">
    <p:wipe dir="d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Anhang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352928" cy="4525963"/>
          </a:xfrm>
        </p:spPr>
        <p:txBody>
          <a:bodyPr/>
          <a:lstStyle/>
          <a:p>
            <a:r>
              <a:rPr lang="de-DE" dirty="0"/>
              <a:t>i) den </a:t>
            </a:r>
            <a:r>
              <a:rPr lang="de-DE" dirty="0">
                <a:solidFill>
                  <a:srgbClr val="00B0F0"/>
                </a:solidFill>
              </a:rPr>
              <a:t>Ort</a:t>
            </a:r>
            <a:r>
              <a:rPr lang="de-DE" dirty="0"/>
              <a:t> der Dienste, die genutzt werden können, um den Gültigkeitsstatus des </a:t>
            </a:r>
            <a:r>
              <a:rPr lang="de-DE" dirty="0" smtClean="0"/>
              <a:t>qualifizierten Zertifikats </a:t>
            </a:r>
            <a:r>
              <a:rPr lang="de-DE" dirty="0"/>
              <a:t>zu überprüfen; </a:t>
            </a:r>
          </a:p>
          <a:p>
            <a:r>
              <a:rPr lang="de-DE" dirty="0"/>
              <a:t>j) falls sich die </a:t>
            </a:r>
            <a:r>
              <a:rPr lang="de-DE" dirty="0" smtClean="0"/>
              <a:t>Signaturerstellungsdaten in </a:t>
            </a:r>
            <a:r>
              <a:rPr lang="de-DE" dirty="0"/>
              <a:t>einer </a:t>
            </a:r>
            <a:r>
              <a:rPr lang="de-DE" dirty="0" smtClean="0"/>
              <a:t>qualifizierten Signaturerstellungseinheit </a:t>
            </a:r>
            <a:r>
              <a:rPr lang="de-DE" dirty="0"/>
              <a:t>befinden </a:t>
            </a:r>
            <a:endParaRPr lang="de-DE" dirty="0" smtClean="0"/>
          </a:p>
          <a:p>
            <a:pPr lvl="1"/>
            <a:r>
              <a:rPr lang="de-DE" dirty="0" smtClean="0"/>
              <a:t>eine </a:t>
            </a:r>
            <a:r>
              <a:rPr lang="de-DE" dirty="0"/>
              <a:t>geeignete Angabe dieses Umstands, zumindest in einer zur automatischen Verarbeitung geeigneten </a:t>
            </a:r>
            <a:r>
              <a:rPr lang="de-DE" dirty="0" smtClean="0"/>
              <a:t>Form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38109D-3568-4456-B45D-D89BE8E79527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46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6669882"/>
      </p:ext>
    </p:extLst>
  </p:cSld>
  <p:clrMapOvr>
    <a:masterClrMapping/>
  </p:clrMapOvr>
  <p:transition spd="med">
    <p:wipe dir="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29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(</a:t>
            </a:r>
            <a:r>
              <a:rPr lang="de-DE" dirty="0"/>
              <a:t>1) </a:t>
            </a:r>
            <a:r>
              <a:rPr lang="de-DE" dirty="0">
                <a:solidFill>
                  <a:srgbClr val="FF0000"/>
                </a:solidFill>
              </a:rPr>
              <a:t>Qualifizierte elektronische Signaturerstellungseinheiten </a:t>
            </a:r>
            <a:r>
              <a:rPr lang="de-DE" dirty="0"/>
              <a:t>müssen die Anforderungen des </a:t>
            </a:r>
            <a:r>
              <a:rPr lang="de-DE" dirty="0">
                <a:solidFill>
                  <a:srgbClr val="92D050"/>
                </a:solidFill>
              </a:rPr>
              <a:t>Anhangs II</a:t>
            </a:r>
            <a:r>
              <a:rPr lang="de-DE" dirty="0"/>
              <a:t> erfüllen.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5B2044-FD71-440C-BC03-B1D2F7CB97B6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47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5689750"/>
      </p:ext>
    </p:extLst>
  </p:cSld>
  <p:clrMapOvr>
    <a:masterClrMapping/>
  </p:clrMapOvr>
  <p:transition spd="med">
    <p:wipe dir="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29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208912" cy="4525963"/>
          </a:xfrm>
        </p:spPr>
        <p:txBody>
          <a:bodyPr/>
          <a:lstStyle/>
          <a:p>
            <a:r>
              <a:rPr lang="de-DE" dirty="0"/>
              <a:t>(2) Die </a:t>
            </a:r>
            <a:r>
              <a:rPr lang="de-DE" dirty="0">
                <a:solidFill>
                  <a:srgbClr val="00B0F0"/>
                </a:solidFill>
              </a:rPr>
              <a:t>Kommission</a:t>
            </a:r>
            <a:r>
              <a:rPr lang="de-DE" dirty="0"/>
              <a:t> kann im Wege von Durchführungsrechtsakten Kennnummern für </a:t>
            </a:r>
            <a:r>
              <a:rPr lang="de-DE" dirty="0">
                <a:solidFill>
                  <a:srgbClr val="00B0F0"/>
                </a:solidFill>
              </a:rPr>
              <a:t>Normen</a:t>
            </a:r>
            <a:r>
              <a:rPr lang="de-DE" dirty="0"/>
              <a:t> für </a:t>
            </a:r>
            <a:r>
              <a:rPr lang="de-DE" dirty="0" smtClean="0"/>
              <a:t>qualifizierte Signaturerstellungseinheiten </a:t>
            </a:r>
            <a:r>
              <a:rPr lang="de-DE" dirty="0"/>
              <a:t>festlegen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Bei </a:t>
            </a:r>
            <a:r>
              <a:rPr lang="de-DE" dirty="0"/>
              <a:t>qualifizierten elektronischen Signaturerstellungseinheiten, die diesen Normen entsprechen, wird davon </a:t>
            </a:r>
            <a:r>
              <a:rPr lang="de-DE" dirty="0">
                <a:solidFill>
                  <a:srgbClr val="FF0000"/>
                </a:solidFill>
              </a:rPr>
              <a:t>ausgegangen,</a:t>
            </a:r>
            <a:r>
              <a:rPr lang="de-DE" dirty="0"/>
              <a:t> dass sie die Anforderungen des Anhangs II erfüllen</a:t>
            </a:r>
            <a:r>
              <a:rPr lang="de-DE" dirty="0" smtClean="0"/>
              <a:t>. 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151734-F2B1-47B7-92F8-1E08F58807A5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48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3258984"/>
      </p:ext>
    </p:extLst>
  </p:cSld>
  <p:clrMapOvr>
    <a:masterClrMapping/>
  </p:clrMapOvr>
  <p:transition spd="med">
    <p:wipe dir="d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Anhang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(</a:t>
            </a:r>
            <a:r>
              <a:rPr lang="de-DE" dirty="0"/>
              <a:t>1) </a:t>
            </a:r>
            <a:r>
              <a:rPr lang="de-DE" dirty="0">
                <a:solidFill>
                  <a:srgbClr val="FF0000"/>
                </a:solidFill>
              </a:rPr>
              <a:t>Qualifizierte elektronische Signaturerstellungseinheiten </a:t>
            </a:r>
            <a:r>
              <a:rPr lang="de-DE" dirty="0"/>
              <a:t>müssen durch geeignete Technik und Verfahren zumindest gewährleisten, dass </a:t>
            </a:r>
          </a:p>
          <a:p>
            <a:r>
              <a:rPr lang="de-DE" dirty="0"/>
              <a:t>a) die </a:t>
            </a:r>
            <a:r>
              <a:rPr lang="de-DE" dirty="0">
                <a:solidFill>
                  <a:srgbClr val="00B0F0"/>
                </a:solidFill>
              </a:rPr>
              <a:t>Vertraulichkeit</a:t>
            </a:r>
            <a:r>
              <a:rPr lang="de-DE" dirty="0"/>
              <a:t> der zum Erstellen der elektronischen Signatur verwendeten elektronischen </a:t>
            </a:r>
            <a:r>
              <a:rPr lang="de-DE" dirty="0">
                <a:solidFill>
                  <a:srgbClr val="00B0F0"/>
                </a:solidFill>
              </a:rPr>
              <a:t>Signaturerstellungsdaten</a:t>
            </a:r>
            <a:r>
              <a:rPr lang="de-DE" dirty="0"/>
              <a:t> angemessen sichergestellt ist, </a:t>
            </a:r>
            <a:endParaRPr lang="de-DE" dirty="0" smtClean="0"/>
          </a:p>
          <a:p>
            <a:pPr lvl="1"/>
            <a:r>
              <a:rPr lang="de-DE" dirty="0" smtClean="0"/>
              <a:t>[kein Auslesen]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AFBA37-CC12-4FB1-9320-7E2388DAD1BB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49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8600526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26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c) Sie wird unter Verwendung elektronischer </a:t>
            </a:r>
            <a:r>
              <a:rPr lang="de-DE" dirty="0">
                <a:solidFill>
                  <a:srgbClr val="C00000"/>
                </a:solidFill>
              </a:rPr>
              <a:t>Signaturerstellungsdaten</a:t>
            </a:r>
            <a:r>
              <a:rPr lang="de-DE" dirty="0"/>
              <a:t> erstellt, die der Unterzeichner mit einem hohen Maß an Vertrauen unter seiner </a:t>
            </a:r>
            <a:r>
              <a:rPr lang="de-DE" dirty="0">
                <a:solidFill>
                  <a:srgbClr val="C00000"/>
                </a:solidFill>
              </a:rPr>
              <a:t>alleinigen </a:t>
            </a:r>
            <a:r>
              <a:rPr lang="de-DE" dirty="0">
                <a:solidFill>
                  <a:srgbClr val="FF0000"/>
                </a:solidFill>
              </a:rPr>
              <a:t>Kontrolle</a:t>
            </a:r>
            <a:r>
              <a:rPr lang="de-DE" dirty="0"/>
              <a:t> verwenden kann. </a:t>
            </a:r>
          </a:p>
          <a:p>
            <a:r>
              <a:rPr lang="de-DE" dirty="0"/>
              <a:t>d) Sie ist so mit den auf diese Weise unterzeichneten Daten verbunden, dass eine nachträgliche </a:t>
            </a:r>
            <a:r>
              <a:rPr lang="de-DE" dirty="0">
                <a:solidFill>
                  <a:srgbClr val="FF0000"/>
                </a:solidFill>
              </a:rPr>
              <a:t>Veränderung</a:t>
            </a:r>
            <a:r>
              <a:rPr lang="de-DE" dirty="0"/>
              <a:t> der Daten erkannt werden kann. 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75CDF-C363-4EAB-BECC-6E1C8B77518A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7678390"/>
      </p:ext>
    </p:extLst>
  </p:cSld>
  <p:clrMapOvr>
    <a:masterClrMapping/>
  </p:clrMapOvr>
  <p:transition spd="med">
    <p:wipe dir="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Anhang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b) die zum Erstellen der elektronischen Signatur verwendeten elektronischen Signaturerstellungsdaten </a:t>
            </a:r>
            <a:r>
              <a:rPr lang="de-DE" dirty="0">
                <a:solidFill>
                  <a:srgbClr val="00B0F0"/>
                </a:solidFill>
              </a:rPr>
              <a:t>praktisch nur einmal</a:t>
            </a:r>
            <a:r>
              <a:rPr lang="de-DE" dirty="0"/>
              <a:t> vorkommen können,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5A13B-4602-46C5-98D7-B0E19C9999A2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50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2067999"/>
      </p:ext>
    </p:extLst>
  </p:cSld>
  <p:clrMapOvr>
    <a:masterClrMapping/>
  </p:clrMapOvr>
  <p:transition spd="med">
    <p:wipe dir="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Anhang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c) die zum Erstellen der elektronischen Signatur verwendeten elektronischen Signaturerstellungsdaten mit hinreichender Sicherheit </a:t>
            </a:r>
            <a:r>
              <a:rPr lang="de-DE" dirty="0">
                <a:solidFill>
                  <a:srgbClr val="00B0F0"/>
                </a:solidFill>
              </a:rPr>
              <a:t>nicht abgeleitet </a:t>
            </a:r>
            <a:r>
              <a:rPr lang="de-DE" dirty="0"/>
              <a:t>werden können und </a:t>
            </a:r>
            <a:r>
              <a:rPr lang="de-DE" dirty="0" smtClean="0"/>
              <a:t>die </a:t>
            </a:r>
            <a:r>
              <a:rPr lang="de-DE" dirty="0"/>
              <a:t>elektronische Signatur bei Verwendung der jeweils verfügbaren Technik verlässlich gegen </a:t>
            </a:r>
            <a:r>
              <a:rPr lang="de-DE" dirty="0">
                <a:solidFill>
                  <a:srgbClr val="00B0F0"/>
                </a:solidFill>
              </a:rPr>
              <a:t>Fälschung</a:t>
            </a:r>
            <a:r>
              <a:rPr lang="de-DE" dirty="0"/>
              <a:t> geschützt ist, </a:t>
            </a:r>
            <a:endParaRPr lang="de-DE" dirty="0" smtClean="0"/>
          </a:p>
          <a:p>
            <a:pPr lvl="1"/>
            <a:r>
              <a:rPr lang="de-DE" dirty="0" smtClean="0"/>
              <a:t>[keine Kompromittierung]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C3C405-754D-454E-B517-F3634B7532D1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51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4045157"/>
      </p:ext>
    </p:extLst>
  </p:cSld>
  <p:clrMapOvr>
    <a:masterClrMapping/>
  </p:clrMapOvr>
  <p:transition spd="med">
    <p:wipe dir="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Anhang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d) die zum Erstellen der elektronischen Signatur verwendeten elektronischen Signaturerstellungsdaten vom rechtmäßigen Unterzeichner gegen eine </a:t>
            </a:r>
            <a:r>
              <a:rPr lang="de-DE" dirty="0">
                <a:solidFill>
                  <a:srgbClr val="00B0F0"/>
                </a:solidFill>
              </a:rPr>
              <a:t>Verwendung</a:t>
            </a:r>
            <a:r>
              <a:rPr lang="de-DE" dirty="0"/>
              <a:t> durch andere verlässlich geschützt werden können. </a:t>
            </a:r>
            <a:endParaRPr lang="de-DE" dirty="0" smtClean="0"/>
          </a:p>
          <a:p>
            <a:pPr lvl="1"/>
            <a:r>
              <a:rPr lang="de-DE" dirty="0" smtClean="0"/>
              <a:t>[PIN]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B87015-0547-46A8-A47D-A8525030B932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52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345526"/>
      </p:ext>
    </p:extLst>
  </p:cSld>
  <p:clrMapOvr>
    <a:masterClrMapping/>
  </p:clrMapOvr>
  <p:transition spd="med">
    <p:wipe dir="d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Anhang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(2) </a:t>
            </a:r>
            <a:r>
              <a:rPr lang="de-DE" dirty="0">
                <a:solidFill>
                  <a:srgbClr val="FF0000"/>
                </a:solidFill>
              </a:rPr>
              <a:t>Qualifizierte elektronische Signaturerstellungseinheiten </a:t>
            </a:r>
            <a:r>
              <a:rPr lang="de-DE" dirty="0"/>
              <a:t>dürfen </a:t>
            </a: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zu unterzeichnenden Daten nicht verändern und </a:t>
            </a:r>
            <a:endParaRPr lang="de-DE" dirty="0" smtClean="0"/>
          </a:p>
          <a:p>
            <a:r>
              <a:rPr lang="de-DE" dirty="0" smtClean="0"/>
              <a:t>nicht </a:t>
            </a:r>
            <a:r>
              <a:rPr lang="de-DE" dirty="0"/>
              <a:t>verhindern, </a:t>
            </a:r>
            <a:r>
              <a:rPr lang="de-DE" dirty="0" smtClean="0"/>
              <a:t>dass </a:t>
            </a:r>
            <a:r>
              <a:rPr lang="de-DE" dirty="0"/>
              <a:t>dem Unterzeichner diese Daten vor dem Unterzeichnen angezeigt werden. </a:t>
            </a:r>
            <a:endParaRPr lang="de-DE" dirty="0" smtClean="0"/>
          </a:p>
          <a:p>
            <a:pPr lvl="1"/>
            <a:r>
              <a:rPr lang="de-DE" dirty="0" smtClean="0"/>
              <a:t>[Viewer-Komponente]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A6037-2859-4E54-8F88-BD51213DBFAE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53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9403715"/>
      </p:ext>
    </p:extLst>
  </p:cSld>
  <p:clrMapOvr>
    <a:masterClrMapping/>
  </p:clrMapOvr>
  <p:transition spd="med">
    <p:wipe dir="d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Anhang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(3) Das Erzeugen oder Verwalten von elektronischen </a:t>
            </a:r>
            <a:r>
              <a:rPr lang="de-DE" dirty="0">
                <a:solidFill>
                  <a:srgbClr val="00B0F0"/>
                </a:solidFill>
              </a:rPr>
              <a:t>Signaturerstellungsdaten</a:t>
            </a:r>
            <a:r>
              <a:rPr lang="de-DE" dirty="0"/>
              <a:t> im Namen eines Unterzeichners darf nur von einem </a:t>
            </a:r>
            <a:r>
              <a:rPr lang="de-DE" dirty="0">
                <a:solidFill>
                  <a:srgbClr val="C00000"/>
                </a:solidFill>
              </a:rPr>
              <a:t>qualifizierten Vertrauensdiensteanbieter</a:t>
            </a:r>
            <a:r>
              <a:rPr lang="de-DE" dirty="0"/>
              <a:t> durchgeführt werden.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0AF413-8A53-4F9E-84BD-1CC6D0DE3CD5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54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1061802"/>
      </p:ext>
    </p:extLst>
  </p:cSld>
  <p:clrMapOvr>
    <a:masterClrMapping/>
  </p:clrMapOvr>
  <p:transition spd="med">
    <p:wipe dir="d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Anhang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(4) Unbeschadet des Absatzes 1 Buchstabe d dürfen qualifizierte Vertrauensdiensteanbieter, die elektronische Signaturerstellungsdaten im Namen des Unterzeichners verwalten, die elektronischen Signaturerstellungsdaten ausschließlich zu Sicherungszwecken </a:t>
            </a:r>
            <a:r>
              <a:rPr lang="de-DE" dirty="0">
                <a:solidFill>
                  <a:srgbClr val="00B0F0"/>
                </a:solidFill>
              </a:rPr>
              <a:t>kopieren</a:t>
            </a:r>
            <a:r>
              <a:rPr lang="de-DE" dirty="0"/>
              <a:t>, sofern folgende Anforderungen erfüllt sind: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4452C-D75E-4711-B018-6477ABC31698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55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4366907"/>
      </p:ext>
    </p:extLst>
  </p:cSld>
  <p:clrMapOvr>
    <a:masterClrMapping/>
  </p:clrMapOvr>
  <p:transition spd="med">
    <p:wipe dir="d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Anhang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/>
              <a:t>a) Die kopierten Datensätze müssen das gleiche Sicherheitsniveau wie die Original-Datensätze aufweisen. </a:t>
            </a:r>
          </a:p>
          <a:p>
            <a:r>
              <a:rPr lang="de-DE" dirty="0"/>
              <a:t>b) Es dürfen nicht mehr kopierte Datensätze vorhanden sein als zur Gewährleistung der Dienstleistungskontinuität unbedingt nötig</a:t>
            </a:r>
            <a:r>
              <a:rPr lang="de-DE" dirty="0" smtClean="0"/>
              <a:t>.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B61501-4581-4465-9CB9-4F8FE8240A0A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56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859348"/>
      </p:ext>
    </p:extLst>
  </p:cSld>
  <p:clrMapOvr>
    <a:masterClrMapping/>
  </p:clrMapOvr>
  <p:transition spd="med">
    <p:wipe dir="d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30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(</a:t>
            </a:r>
            <a:r>
              <a:rPr lang="de-DE" dirty="0"/>
              <a:t>1) Die </a:t>
            </a:r>
            <a:r>
              <a:rPr lang="de-DE" dirty="0">
                <a:solidFill>
                  <a:srgbClr val="FF0000"/>
                </a:solidFill>
              </a:rPr>
              <a:t>Konformität</a:t>
            </a:r>
            <a:r>
              <a:rPr lang="de-DE" dirty="0"/>
              <a:t> qualifizierter elektronischer Signaturerstellungseinheiten mit den Anforderungen des </a:t>
            </a:r>
            <a:r>
              <a:rPr lang="de-DE" dirty="0">
                <a:solidFill>
                  <a:srgbClr val="92D050"/>
                </a:solidFill>
              </a:rPr>
              <a:t>Anhangs II</a:t>
            </a:r>
            <a:r>
              <a:rPr lang="de-DE" dirty="0"/>
              <a:t> wird von geeigneten, von den Mitgliedstaaten benannten öffentlichen oder privaten Stellen zertifiziert</a:t>
            </a:r>
            <a:r>
              <a:rPr lang="de-DE" dirty="0" smtClean="0"/>
              <a:t>.</a:t>
            </a:r>
          </a:p>
          <a:p>
            <a:pPr lvl="1"/>
            <a:r>
              <a:rPr lang="de-DE" dirty="0" smtClean="0"/>
              <a:t>[Bestätigungsstelle]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EB7367-8DE7-4DB7-8948-A6D0A22B8F33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57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6565951"/>
      </p:ext>
    </p:extLst>
  </p:cSld>
  <p:clrMapOvr>
    <a:masterClrMapping/>
  </p:clrMapOvr>
  <p:transition spd="med">
    <p:wipe dir="d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Art 31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r>
              <a:rPr lang="de-DE" dirty="0" smtClean="0"/>
              <a:t>(</a:t>
            </a:r>
            <a:r>
              <a:rPr lang="de-DE" dirty="0"/>
              <a:t>1) Die Mitgliedstaaten </a:t>
            </a:r>
            <a:r>
              <a:rPr lang="de-DE" dirty="0">
                <a:solidFill>
                  <a:srgbClr val="FF0000"/>
                </a:solidFill>
              </a:rPr>
              <a:t>notifizieren</a:t>
            </a:r>
            <a:r>
              <a:rPr lang="de-DE" dirty="0"/>
              <a:t> der Kommission unverzüglich, spätestens aber innerhalb eines Monats nach Abschluss der Zertifizierung, Informationen über qualifizierte elektronische Signaturerstellungseinheiten, die von den in Artikel 30 Absatz 1 genannten Stellen </a:t>
            </a:r>
            <a:r>
              <a:rPr lang="de-DE" dirty="0">
                <a:solidFill>
                  <a:srgbClr val="FF0000"/>
                </a:solidFill>
              </a:rPr>
              <a:t>zertifiziert</a:t>
            </a:r>
            <a:r>
              <a:rPr lang="de-DE" dirty="0"/>
              <a:t> worden sind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E77CE6-EB60-4362-B151-224BAB446490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58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9222711"/>
      </p:ext>
    </p:extLst>
  </p:cSld>
  <p:clrMapOvr>
    <a:masterClrMapping/>
  </p:clrMapOvr>
  <p:transition spd="med">
    <p:wipe dir="d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Bestätigungsstelle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352928" cy="4525963"/>
          </a:xfrm>
        </p:spPr>
        <p:txBody>
          <a:bodyPr/>
          <a:lstStyle/>
          <a:p>
            <a:r>
              <a:rPr lang="de-DE" b="1" dirty="0"/>
              <a:t>§ 7. </a:t>
            </a:r>
            <a:r>
              <a:rPr lang="de-DE" dirty="0"/>
              <a:t>(1) Die </a:t>
            </a:r>
            <a:r>
              <a:rPr lang="de-DE" dirty="0">
                <a:solidFill>
                  <a:srgbClr val="FF0000"/>
                </a:solidFill>
              </a:rPr>
              <a:t>Konformität</a:t>
            </a:r>
            <a:r>
              <a:rPr lang="de-DE" dirty="0"/>
              <a:t> </a:t>
            </a:r>
            <a:r>
              <a:rPr lang="de-DE" dirty="0" smtClean="0"/>
              <a:t>qualifizierter Signatur- </a:t>
            </a:r>
            <a:r>
              <a:rPr lang="de-DE" dirty="0"/>
              <a:t>und Siegelerstellungseinheiten mit den Anforderungen des </a:t>
            </a:r>
            <a:r>
              <a:rPr lang="de-DE" dirty="0">
                <a:solidFill>
                  <a:srgbClr val="92D050"/>
                </a:solidFill>
              </a:rPr>
              <a:t>Anhangs II </a:t>
            </a:r>
            <a:r>
              <a:rPr lang="de-DE" dirty="0"/>
              <a:t>der </a:t>
            </a:r>
            <a:r>
              <a:rPr lang="de-DE" dirty="0" smtClean="0"/>
              <a:t>EU-VO </a:t>
            </a:r>
            <a:r>
              <a:rPr lang="de-DE" dirty="0"/>
              <a:t>wird durch eine Bestätigungsstelle oder eine in einem anderen Mitgliedstaat der Europäischen Union gemäß </a:t>
            </a:r>
            <a:r>
              <a:rPr lang="de-DE" dirty="0" smtClean="0"/>
              <a:t>Art </a:t>
            </a:r>
            <a:r>
              <a:rPr lang="de-DE" dirty="0"/>
              <a:t>30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Abs </a:t>
            </a:r>
            <a:r>
              <a:rPr lang="de-DE" dirty="0"/>
              <a:t>1 </a:t>
            </a:r>
            <a:r>
              <a:rPr lang="de-DE" dirty="0" smtClean="0"/>
              <a:t>EU-VO benannte </a:t>
            </a:r>
            <a:r>
              <a:rPr lang="de-DE" dirty="0"/>
              <a:t>Stelle </a:t>
            </a:r>
            <a:r>
              <a:rPr lang="de-DE" dirty="0">
                <a:solidFill>
                  <a:srgbClr val="FF0000"/>
                </a:solidFill>
              </a:rPr>
              <a:t>zertifiziert</a:t>
            </a:r>
            <a:r>
              <a:rPr lang="de-DE" dirty="0" smtClean="0"/>
              <a:t>.</a:t>
            </a:r>
          </a:p>
          <a:p>
            <a:pPr lvl="1"/>
            <a:r>
              <a:rPr lang="de-DE" dirty="0" smtClean="0"/>
              <a:t>Verfahren nach den Normen für die Sicherheitsbewertung laut Liste Kommission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A9AF62-F4A2-401A-AACA-EBF48BC0592E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59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3777539"/>
      </p:ext>
    </p:extLst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C4F01C8-960C-4822-AB9C-4528B835F8B0}" type="datetime1">
              <a:rPr lang="de-DE" smtClean="0"/>
              <a:t>23.03.2017</a:t>
            </a:fld>
            <a:endParaRPr lang="de-DE" dirty="0" smtClean="0"/>
          </a:p>
        </p:txBody>
      </p:sp>
      <p:sp>
        <p:nvSpPr>
          <p:cNvPr id="6147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dirty="0" smtClean="0"/>
              <a:t>© Dr. Christoph Brenn                        OGH</a:t>
            </a:r>
            <a:endParaRPr lang="de-DE" dirty="0" smtClean="0"/>
          </a:p>
        </p:txBody>
      </p:sp>
      <p:sp>
        <p:nvSpPr>
          <p:cNvPr id="614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D57BEF-D94E-40B2-892C-1FDD2E88DE6E}" type="slidenum">
              <a:rPr lang="de-DE" smtClean="0"/>
              <a:pPr/>
              <a:t>6</a:t>
            </a:fld>
            <a:endParaRPr lang="de-DE" dirty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600" dirty="0" smtClean="0"/>
              <a:t>Elektronische Signaturen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700808"/>
            <a:ext cx="7776864" cy="4464496"/>
          </a:xfrm>
        </p:spPr>
        <p:txBody>
          <a:bodyPr/>
          <a:lstStyle/>
          <a:p>
            <a:pPr eaLnBrk="1" hangingPunct="1"/>
            <a:r>
              <a:rPr lang="de-DE" sz="3600" dirty="0" smtClean="0">
                <a:solidFill>
                  <a:srgbClr val="250CDE"/>
                </a:solidFill>
              </a:rPr>
              <a:t>elektronische Signaturen</a:t>
            </a:r>
          </a:p>
          <a:p>
            <a:pPr lvl="1" eaLnBrk="1" hangingPunct="1"/>
            <a:r>
              <a:rPr lang="de-DE" sz="3600" dirty="0" smtClean="0">
                <a:solidFill>
                  <a:srgbClr val="250CDE"/>
                </a:solidFill>
              </a:rPr>
              <a:t>technische Verfahren, mit denen die Zuordnung elektronischer Daten zum Signator</a:t>
            </a:r>
            <a:br>
              <a:rPr lang="de-DE" sz="3600" dirty="0" smtClean="0">
                <a:solidFill>
                  <a:srgbClr val="250CDE"/>
                </a:solidFill>
              </a:rPr>
            </a:br>
            <a:r>
              <a:rPr lang="de-DE" sz="3600" dirty="0" smtClean="0">
                <a:solidFill>
                  <a:srgbClr val="250CDE"/>
                </a:solidFill>
              </a:rPr>
              <a:t>sichergestellt werden soll</a:t>
            </a:r>
          </a:p>
          <a:p>
            <a:pPr lvl="2" eaLnBrk="1" hangingPunct="1"/>
            <a:r>
              <a:rPr lang="de-DE" sz="3600" dirty="0" smtClean="0">
                <a:solidFill>
                  <a:srgbClr val="250CDE"/>
                </a:solidFill>
              </a:rPr>
              <a:t>berechtigter Inhaber</a:t>
            </a:r>
          </a:p>
        </p:txBody>
      </p:sp>
    </p:spTree>
    <p:extLst>
      <p:ext uri="{BB962C8B-B14F-4D97-AF65-F5344CB8AC3E}">
        <p14:creationId xmlns:p14="http://schemas.microsoft.com/office/powerpoint/2010/main" val="163111667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Bestätigungsstelle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600200"/>
            <a:ext cx="8352928" cy="4525963"/>
          </a:xfrm>
        </p:spPr>
        <p:txBody>
          <a:bodyPr/>
          <a:lstStyle/>
          <a:p>
            <a:r>
              <a:rPr lang="de-DE" dirty="0"/>
              <a:t>Sofern eine Zertifizierung gemäß </a:t>
            </a:r>
            <a:r>
              <a:rPr lang="de-DE" dirty="0" smtClean="0"/>
              <a:t>Art </a:t>
            </a:r>
            <a:r>
              <a:rPr lang="de-DE" dirty="0"/>
              <a:t>30 </a:t>
            </a:r>
            <a:r>
              <a:rPr lang="de-DE" dirty="0" smtClean="0"/>
              <a:t>Abs </a:t>
            </a:r>
            <a:r>
              <a:rPr lang="de-DE" dirty="0"/>
              <a:t>3 </a:t>
            </a:r>
            <a:r>
              <a:rPr lang="de-DE" dirty="0" smtClean="0"/>
              <a:t>lit </a:t>
            </a:r>
            <a:r>
              <a:rPr lang="de-DE" dirty="0"/>
              <a:t>b </a:t>
            </a:r>
            <a:r>
              <a:rPr lang="de-DE" dirty="0" smtClean="0"/>
              <a:t>EU-VO </a:t>
            </a:r>
            <a:r>
              <a:rPr lang="de-DE" dirty="0"/>
              <a:t>vorgenommen wird, ist die </a:t>
            </a:r>
            <a:r>
              <a:rPr lang="de-DE" dirty="0">
                <a:solidFill>
                  <a:srgbClr val="00B0F0"/>
                </a:solidFill>
              </a:rPr>
              <a:t>Gleichwertigkeit</a:t>
            </a:r>
            <a:r>
              <a:rPr lang="de-DE" dirty="0"/>
              <a:t> des Sicherheitsniveaus von der Bestätigungsstelle oder benannten Stelle nach dem Stand der Technik zu </a:t>
            </a:r>
            <a:r>
              <a:rPr lang="de-DE" dirty="0" smtClean="0"/>
              <a:t>beurteilen</a:t>
            </a:r>
            <a:r>
              <a:rPr lang="de-DE" dirty="0"/>
              <a:t> </a:t>
            </a:r>
            <a:endParaRPr lang="de-DE" dirty="0" smtClean="0"/>
          </a:p>
          <a:p>
            <a:r>
              <a:rPr lang="de-AT" dirty="0" smtClean="0"/>
              <a:t>und der Kommission das Verfahren mitzuteilen </a:t>
            </a:r>
          </a:p>
          <a:p>
            <a:pPr lvl="1"/>
            <a:r>
              <a:rPr lang="de-AT" dirty="0" smtClean="0"/>
              <a:t>anderes Verfahren (nicht in der Liste)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7E88C4-EA96-4007-9F33-58CE7A7EA6F4}" type="datetime1">
              <a:rPr lang="de-DE" smtClean="0"/>
              <a:t>23.03.2017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© Dr. Christoph Brenn                        OGH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46842-0F1A-4357-A9E0-9A6D982D703D}" type="slidenum">
              <a:rPr lang="de-DE" smtClean="0"/>
              <a:pPr>
                <a:defRPr/>
              </a:pPr>
              <a:t>60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1506867"/>
      </p:ext>
    </p:extLst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umsplatzhalt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B83E0E7-57DB-47F1-B54C-EF91D61EC248}" type="datetime1">
              <a:rPr lang="de-DE" smtClean="0"/>
              <a:t>23.03.2017</a:t>
            </a:fld>
            <a:endParaRPr lang="de-DE" dirty="0" smtClean="0"/>
          </a:p>
        </p:txBody>
      </p:sp>
      <p:sp>
        <p:nvSpPr>
          <p:cNvPr id="8195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dirty="0" smtClean="0"/>
              <a:t>© Dr. Christoph Brenn                        OGH</a:t>
            </a:r>
            <a:endParaRPr lang="de-DE" dirty="0" smtClean="0"/>
          </a:p>
        </p:txBody>
      </p:sp>
      <p:sp>
        <p:nvSpPr>
          <p:cNvPr id="8196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95A768-18B0-44A3-86F4-514BE626B530}" type="slidenum">
              <a:rPr lang="de-DE" smtClean="0"/>
              <a:pPr/>
              <a:t>7</a:t>
            </a:fld>
            <a:endParaRPr lang="de-DE" dirty="0" smtClean="0"/>
          </a:p>
        </p:txBody>
      </p:sp>
      <p:sp>
        <p:nvSpPr>
          <p:cNvPr id="8197" name="Rectangle 1026"/>
          <p:cNvSpPr>
            <a:spLocks noChangeArrowheads="1"/>
          </p:cNvSpPr>
          <p:nvPr/>
        </p:nvSpPr>
        <p:spPr bwMode="auto">
          <a:xfrm>
            <a:off x="381000" y="1752600"/>
            <a:ext cx="87630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 dirty="0"/>
          </a:p>
        </p:txBody>
      </p:sp>
      <p:sp>
        <p:nvSpPr>
          <p:cNvPr id="8198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z="3600" dirty="0" smtClean="0"/>
              <a:t>Signaturerstellung</a:t>
            </a:r>
            <a:endParaRPr lang="en-GB" sz="3600" dirty="0" smtClean="0"/>
          </a:p>
        </p:txBody>
      </p:sp>
      <p:sp>
        <p:nvSpPr>
          <p:cNvPr id="166916" name="Rectangle 1028"/>
          <p:cNvSpPr>
            <a:spLocks noChangeArrowheads="1"/>
          </p:cNvSpPr>
          <p:nvPr/>
        </p:nvSpPr>
        <p:spPr bwMode="auto">
          <a:xfrm>
            <a:off x="4038600" y="3962400"/>
            <a:ext cx="974725" cy="2381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AT" dirty="0"/>
          </a:p>
        </p:txBody>
      </p:sp>
      <p:sp>
        <p:nvSpPr>
          <p:cNvPr id="8200" name="Text Box 1029"/>
          <p:cNvSpPr txBox="1">
            <a:spLocks noChangeArrowheads="1"/>
          </p:cNvSpPr>
          <p:nvPr/>
        </p:nvSpPr>
        <p:spPr bwMode="auto">
          <a:xfrm>
            <a:off x="1831975" y="3252788"/>
            <a:ext cx="2663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sz="2400" u="sng" dirty="0">
                <a:latin typeface="Arial Rounded MT Bold" pitchFamily="34" charset="0"/>
              </a:rPr>
              <a:t>Hash Funktion</a:t>
            </a:r>
            <a:br>
              <a:rPr lang="de-DE" sz="2400" u="sng" dirty="0">
                <a:latin typeface="Arial Rounded MT Bold" pitchFamily="34" charset="0"/>
              </a:rPr>
            </a:br>
            <a:r>
              <a:rPr lang="de-DE" sz="2400" u="sng" dirty="0">
                <a:latin typeface="Arial Rounded MT Bold" pitchFamily="34" charset="0"/>
              </a:rPr>
              <a:t>h</a:t>
            </a:r>
            <a:r>
              <a:rPr lang="en-US" sz="2400" u="sng" dirty="0">
                <a:latin typeface="Arial Rounded MT Bold" pitchFamily="34" charset="0"/>
              </a:rPr>
              <a:t> = H(M)</a:t>
            </a:r>
          </a:p>
        </p:txBody>
      </p:sp>
      <p:sp>
        <p:nvSpPr>
          <p:cNvPr id="8201" name="Text Box 1030"/>
          <p:cNvSpPr txBox="1">
            <a:spLocks noChangeArrowheads="1"/>
          </p:cNvSpPr>
          <p:nvPr/>
        </p:nvSpPr>
        <p:spPr bwMode="auto">
          <a:xfrm>
            <a:off x="4319588" y="3375025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u="sng" dirty="0">
                <a:latin typeface="Arial Rounded MT Bold" pitchFamily="34" charset="0"/>
              </a:rPr>
              <a:t>h</a:t>
            </a:r>
          </a:p>
        </p:txBody>
      </p:sp>
      <p:sp>
        <p:nvSpPr>
          <p:cNvPr id="166919" name="AutoShape 1031"/>
          <p:cNvSpPr>
            <a:spLocks noChangeArrowheads="1"/>
          </p:cNvSpPr>
          <p:nvPr/>
        </p:nvSpPr>
        <p:spPr bwMode="auto">
          <a:xfrm>
            <a:off x="1905000" y="3962400"/>
            <a:ext cx="1874838" cy="238125"/>
          </a:xfrm>
          <a:prstGeom prst="rightArrow">
            <a:avLst>
              <a:gd name="adj1" fmla="val 50000"/>
              <a:gd name="adj2" fmla="val 196833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AT" dirty="0"/>
          </a:p>
        </p:txBody>
      </p:sp>
      <p:sp>
        <p:nvSpPr>
          <p:cNvPr id="166920" name="AutoShape 1032"/>
          <p:cNvSpPr>
            <a:spLocks noChangeArrowheads="1"/>
          </p:cNvSpPr>
          <p:nvPr/>
        </p:nvSpPr>
        <p:spPr bwMode="auto">
          <a:xfrm>
            <a:off x="3535363" y="2667000"/>
            <a:ext cx="1874837" cy="238125"/>
          </a:xfrm>
          <a:prstGeom prst="rightArrow">
            <a:avLst>
              <a:gd name="adj1" fmla="val 50000"/>
              <a:gd name="adj2" fmla="val 196833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AT" dirty="0"/>
          </a:p>
        </p:txBody>
      </p:sp>
      <p:sp>
        <p:nvSpPr>
          <p:cNvPr id="8204" name="Text Box 1033"/>
          <p:cNvSpPr txBox="1">
            <a:spLocks noChangeArrowheads="1"/>
          </p:cNvSpPr>
          <p:nvPr/>
        </p:nvSpPr>
        <p:spPr bwMode="auto">
          <a:xfrm>
            <a:off x="381000" y="17827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400" dirty="0">
                <a:latin typeface="Arial Rounded MT Bold" pitchFamily="34" charset="0"/>
              </a:rPr>
              <a:t>Dokument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8205" name="Text Box 1034"/>
          <p:cNvSpPr txBox="1">
            <a:spLocks noChangeArrowheads="1"/>
          </p:cNvSpPr>
          <p:nvPr/>
        </p:nvSpPr>
        <p:spPr bwMode="auto">
          <a:xfrm>
            <a:off x="5205413" y="3459163"/>
            <a:ext cx="1652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400" u="sng" dirty="0">
                <a:latin typeface="Arial Rounded MT Bold" pitchFamily="34" charset="0"/>
              </a:rPr>
              <a:t>signieren</a:t>
            </a:r>
            <a:endParaRPr lang="en-US" sz="2400" u="sng" dirty="0">
              <a:latin typeface="Arial Rounded MT Bold" pitchFamily="34" charset="0"/>
            </a:endParaRPr>
          </a:p>
        </p:txBody>
      </p:sp>
      <p:sp>
        <p:nvSpPr>
          <p:cNvPr id="166923" name="AutoShape 1035"/>
          <p:cNvSpPr>
            <a:spLocks noChangeArrowheads="1"/>
          </p:cNvSpPr>
          <p:nvPr/>
        </p:nvSpPr>
        <p:spPr bwMode="auto">
          <a:xfrm>
            <a:off x="5178425" y="3986213"/>
            <a:ext cx="1874838" cy="238125"/>
          </a:xfrm>
          <a:prstGeom prst="rightArrow">
            <a:avLst>
              <a:gd name="adj1" fmla="val 50000"/>
              <a:gd name="adj2" fmla="val 1968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AT" dirty="0"/>
          </a:p>
        </p:txBody>
      </p:sp>
      <p:grpSp>
        <p:nvGrpSpPr>
          <p:cNvPr id="8207" name="Group 1036"/>
          <p:cNvGrpSpPr>
            <a:grpSpLocks/>
          </p:cNvGrpSpPr>
          <p:nvPr/>
        </p:nvGrpSpPr>
        <p:grpSpPr bwMode="auto">
          <a:xfrm>
            <a:off x="7239000" y="2590800"/>
            <a:ext cx="974725" cy="1381125"/>
            <a:chOff x="4560" y="1632"/>
            <a:chExt cx="614" cy="870"/>
          </a:xfrm>
        </p:grpSpPr>
        <p:sp>
          <p:nvSpPr>
            <p:cNvPr id="166925" name="Rectangle 1037"/>
            <p:cNvSpPr>
              <a:spLocks noChangeArrowheads="1"/>
            </p:cNvSpPr>
            <p:nvPr/>
          </p:nvSpPr>
          <p:spPr bwMode="auto">
            <a:xfrm>
              <a:off x="4560" y="1632"/>
              <a:ext cx="614" cy="87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AT" dirty="0"/>
            </a:p>
          </p:txBody>
        </p:sp>
        <p:sp>
          <p:nvSpPr>
            <p:cNvPr id="8228" name="Line 1038"/>
            <p:cNvSpPr>
              <a:spLocks noChangeShapeType="1"/>
            </p:cNvSpPr>
            <p:nvPr/>
          </p:nvSpPr>
          <p:spPr bwMode="auto">
            <a:xfrm>
              <a:off x="4656" y="172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29" name="Line 1039"/>
            <p:cNvSpPr>
              <a:spLocks noChangeShapeType="1"/>
            </p:cNvSpPr>
            <p:nvPr/>
          </p:nvSpPr>
          <p:spPr bwMode="auto">
            <a:xfrm>
              <a:off x="4656" y="177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30" name="Line 1040"/>
            <p:cNvSpPr>
              <a:spLocks noChangeShapeType="1"/>
            </p:cNvSpPr>
            <p:nvPr/>
          </p:nvSpPr>
          <p:spPr bwMode="auto">
            <a:xfrm>
              <a:off x="4656" y="192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31" name="Line 1041"/>
            <p:cNvSpPr>
              <a:spLocks noChangeShapeType="1"/>
            </p:cNvSpPr>
            <p:nvPr/>
          </p:nvSpPr>
          <p:spPr bwMode="auto">
            <a:xfrm>
              <a:off x="4656" y="1968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32" name="Line 1042"/>
            <p:cNvSpPr>
              <a:spLocks noChangeShapeType="1"/>
            </p:cNvSpPr>
            <p:nvPr/>
          </p:nvSpPr>
          <p:spPr bwMode="auto">
            <a:xfrm>
              <a:off x="4656" y="201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33" name="Line 1043"/>
            <p:cNvSpPr>
              <a:spLocks noChangeShapeType="1"/>
            </p:cNvSpPr>
            <p:nvPr/>
          </p:nvSpPr>
          <p:spPr bwMode="auto">
            <a:xfrm>
              <a:off x="4656" y="2064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34" name="Line 1044"/>
            <p:cNvSpPr>
              <a:spLocks noChangeShapeType="1"/>
            </p:cNvSpPr>
            <p:nvPr/>
          </p:nvSpPr>
          <p:spPr bwMode="auto">
            <a:xfrm>
              <a:off x="4656" y="211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35" name="Line 1045"/>
            <p:cNvSpPr>
              <a:spLocks noChangeShapeType="1"/>
            </p:cNvSpPr>
            <p:nvPr/>
          </p:nvSpPr>
          <p:spPr bwMode="auto">
            <a:xfrm>
              <a:off x="4656" y="216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36" name="Rectangle 1046"/>
            <p:cNvSpPr>
              <a:spLocks noChangeArrowheads="1"/>
            </p:cNvSpPr>
            <p:nvPr/>
          </p:nvSpPr>
          <p:spPr bwMode="auto">
            <a:xfrm>
              <a:off x="4944" y="2064"/>
              <a:ext cx="144" cy="9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AT" dirty="0"/>
            </a:p>
          </p:txBody>
        </p:sp>
        <p:sp>
          <p:nvSpPr>
            <p:cNvPr id="8237" name="Line 1047"/>
            <p:cNvSpPr>
              <a:spLocks noChangeShapeType="1"/>
            </p:cNvSpPr>
            <p:nvPr/>
          </p:nvSpPr>
          <p:spPr bwMode="auto">
            <a:xfrm>
              <a:off x="4656" y="2208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38" name="Line 1048"/>
            <p:cNvSpPr>
              <a:spLocks noChangeShapeType="1"/>
            </p:cNvSpPr>
            <p:nvPr/>
          </p:nvSpPr>
          <p:spPr bwMode="auto">
            <a:xfrm>
              <a:off x="4656" y="225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39" name="Line 1049"/>
            <p:cNvSpPr>
              <a:spLocks noChangeShapeType="1"/>
            </p:cNvSpPr>
            <p:nvPr/>
          </p:nvSpPr>
          <p:spPr bwMode="auto">
            <a:xfrm>
              <a:off x="4944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40" name="Line 1050"/>
            <p:cNvSpPr>
              <a:spLocks noChangeShapeType="1"/>
            </p:cNvSpPr>
            <p:nvPr/>
          </p:nvSpPr>
          <p:spPr bwMode="auto">
            <a:xfrm>
              <a:off x="4944" y="240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</p:grpSp>
      <p:sp>
        <p:nvSpPr>
          <p:cNvPr id="166939" name="Rectangle 1051" descr="Zickzack"/>
          <p:cNvSpPr>
            <a:spLocks noChangeArrowheads="1"/>
          </p:cNvSpPr>
          <p:nvPr/>
        </p:nvSpPr>
        <p:spPr bwMode="auto">
          <a:xfrm>
            <a:off x="7239000" y="3962400"/>
            <a:ext cx="974725" cy="238125"/>
          </a:xfrm>
          <a:prstGeom prst="rect">
            <a:avLst/>
          </a:prstGeom>
          <a:pattFill prst="zigZag">
            <a:fgClr>
              <a:schemeClr val="bg2"/>
            </a:fgClr>
            <a:bgClr>
              <a:srgbClr val="FFCCCC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AT" dirty="0"/>
          </a:p>
        </p:txBody>
      </p:sp>
      <p:grpSp>
        <p:nvGrpSpPr>
          <p:cNvPr id="8209" name="Group 1052"/>
          <p:cNvGrpSpPr>
            <a:grpSpLocks/>
          </p:cNvGrpSpPr>
          <p:nvPr/>
        </p:nvGrpSpPr>
        <p:grpSpPr bwMode="auto">
          <a:xfrm>
            <a:off x="685800" y="2590800"/>
            <a:ext cx="974725" cy="1381125"/>
            <a:chOff x="4560" y="1632"/>
            <a:chExt cx="614" cy="870"/>
          </a:xfrm>
        </p:grpSpPr>
        <p:sp>
          <p:nvSpPr>
            <p:cNvPr id="166941" name="Rectangle 1053"/>
            <p:cNvSpPr>
              <a:spLocks noChangeArrowheads="1"/>
            </p:cNvSpPr>
            <p:nvPr/>
          </p:nvSpPr>
          <p:spPr bwMode="auto">
            <a:xfrm>
              <a:off x="4560" y="1632"/>
              <a:ext cx="614" cy="87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AT" dirty="0"/>
            </a:p>
          </p:txBody>
        </p:sp>
        <p:sp>
          <p:nvSpPr>
            <p:cNvPr id="8214" name="Line 1054"/>
            <p:cNvSpPr>
              <a:spLocks noChangeShapeType="1"/>
            </p:cNvSpPr>
            <p:nvPr/>
          </p:nvSpPr>
          <p:spPr bwMode="auto">
            <a:xfrm>
              <a:off x="4656" y="172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15" name="Line 1055"/>
            <p:cNvSpPr>
              <a:spLocks noChangeShapeType="1"/>
            </p:cNvSpPr>
            <p:nvPr/>
          </p:nvSpPr>
          <p:spPr bwMode="auto">
            <a:xfrm>
              <a:off x="4656" y="177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16" name="Line 1056"/>
            <p:cNvSpPr>
              <a:spLocks noChangeShapeType="1"/>
            </p:cNvSpPr>
            <p:nvPr/>
          </p:nvSpPr>
          <p:spPr bwMode="auto">
            <a:xfrm>
              <a:off x="4656" y="192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17" name="Line 1057"/>
            <p:cNvSpPr>
              <a:spLocks noChangeShapeType="1"/>
            </p:cNvSpPr>
            <p:nvPr/>
          </p:nvSpPr>
          <p:spPr bwMode="auto">
            <a:xfrm>
              <a:off x="4656" y="1968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18" name="Line 1058"/>
            <p:cNvSpPr>
              <a:spLocks noChangeShapeType="1"/>
            </p:cNvSpPr>
            <p:nvPr/>
          </p:nvSpPr>
          <p:spPr bwMode="auto">
            <a:xfrm>
              <a:off x="4656" y="201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19" name="Line 1059"/>
            <p:cNvSpPr>
              <a:spLocks noChangeShapeType="1"/>
            </p:cNvSpPr>
            <p:nvPr/>
          </p:nvSpPr>
          <p:spPr bwMode="auto">
            <a:xfrm>
              <a:off x="4656" y="2064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20" name="Line 1060"/>
            <p:cNvSpPr>
              <a:spLocks noChangeShapeType="1"/>
            </p:cNvSpPr>
            <p:nvPr/>
          </p:nvSpPr>
          <p:spPr bwMode="auto">
            <a:xfrm>
              <a:off x="4656" y="211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21" name="Line 1061"/>
            <p:cNvSpPr>
              <a:spLocks noChangeShapeType="1"/>
            </p:cNvSpPr>
            <p:nvPr/>
          </p:nvSpPr>
          <p:spPr bwMode="auto">
            <a:xfrm>
              <a:off x="4656" y="216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22" name="Rectangle 1062"/>
            <p:cNvSpPr>
              <a:spLocks noChangeArrowheads="1"/>
            </p:cNvSpPr>
            <p:nvPr/>
          </p:nvSpPr>
          <p:spPr bwMode="auto">
            <a:xfrm>
              <a:off x="4944" y="2064"/>
              <a:ext cx="144" cy="9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AT" dirty="0"/>
            </a:p>
          </p:txBody>
        </p:sp>
        <p:sp>
          <p:nvSpPr>
            <p:cNvPr id="8223" name="Line 1063"/>
            <p:cNvSpPr>
              <a:spLocks noChangeShapeType="1"/>
            </p:cNvSpPr>
            <p:nvPr/>
          </p:nvSpPr>
          <p:spPr bwMode="auto">
            <a:xfrm>
              <a:off x="4656" y="2208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24" name="Line 1064"/>
            <p:cNvSpPr>
              <a:spLocks noChangeShapeType="1"/>
            </p:cNvSpPr>
            <p:nvPr/>
          </p:nvSpPr>
          <p:spPr bwMode="auto">
            <a:xfrm>
              <a:off x="4656" y="225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25" name="Line 1065"/>
            <p:cNvSpPr>
              <a:spLocks noChangeShapeType="1"/>
            </p:cNvSpPr>
            <p:nvPr/>
          </p:nvSpPr>
          <p:spPr bwMode="auto">
            <a:xfrm>
              <a:off x="4944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8226" name="Line 1066"/>
            <p:cNvSpPr>
              <a:spLocks noChangeShapeType="1"/>
            </p:cNvSpPr>
            <p:nvPr/>
          </p:nvSpPr>
          <p:spPr bwMode="auto">
            <a:xfrm>
              <a:off x="4944" y="240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</p:grpSp>
      <p:sp>
        <p:nvSpPr>
          <p:cNvPr id="8210" name="Text Box 1067"/>
          <p:cNvSpPr txBox="1">
            <a:spLocks noChangeArrowheads="1"/>
          </p:cNvSpPr>
          <p:nvPr/>
        </p:nvSpPr>
        <p:spPr bwMode="auto">
          <a:xfrm>
            <a:off x="6553200" y="1676400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400" dirty="0">
                <a:latin typeface="Arial Rounded MT Bold" pitchFamily="34" charset="0"/>
              </a:rPr>
              <a:t>Signiertes Dokument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8211" name="Text Box 1068"/>
          <p:cNvSpPr txBox="1">
            <a:spLocks noChangeArrowheads="1"/>
          </p:cNvSpPr>
          <p:nvPr/>
        </p:nvSpPr>
        <p:spPr bwMode="auto">
          <a:xfrm>
            <a:off x="5334000" y="5562600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sz="2400" dirty="0">
                <a:latin typeface="Arial Rounded MT Bold" pitchFamily="34" charset="0"/>
              </a:rPr>
              <a:t>Privater Schlüssel</a:t>
            </a:r>
            <a:endParaRPr lang="en-US" sz="2400" u="sng" baseline="-250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8212" name="Picture 10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495800"/>
            <a:ext cx="893763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89910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umsplatzhalt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94F36B8-8766-42EF-823E-AFF076307FB3}" type="datetime1">
              <a:rPr lang="de-DE" smtClean="0"/>
              <a:t>23.03.2017</a:t>
            </a:fld>
            <a:endParaRPr lang="de-DE" dirty="0" smtClean="0"/>
          </a:p>
        </p:txBody>
      </p:sp>
      <p:sp>
        <p:nvSpPr>
          <p:cNvPr id="9219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dirty="0" smtClean="0"/>
              <a:t>© Dr. Christoph Brenn                        OGH</a:t>
            </a:r>
            <a:endParaRPr lang="de-DE" dirty="0" smtClean="0"/>
          </a:p>
        </p:txBody>
      </p:sp>
      <p:sp>
        <p:nvSpPr>
          <p:cNvPr id="9220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A64A64-AD6A-48E6-9458-1A5C07D9E374}" type="slidenum">
              <a:rPr lang="de-DE" smtClean="0"/>
              <a:pPr/>
              <a:t>8</a:t>
            </a:fld>
            <a:endParaRPr lang="de-DE" dirty="0" smtClean="0"/>
          </a:p>
        </p:txBody>
      </p:sp>
      <p:sp>
        <p:nvSpPr>
          <p:cNvPr id="9221" name="Rectangle 1026"/>
          <p:cNvSpPr>
            <a:spLocks noChangeArrowheads="1"/>
          </p:cNvSpPr>
          <p:nvPr/>
        </p:nvSpPr>
        <p:spPr bwMode="auto">
          <a:xfrm>
            <a:off x="381000" y="1828800"/>
            <a:ext cx="8763000" cy="137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AT" dirty="0"/>
          </a:p>
        </p:txBody>
      </p:sp>
      <p:sp>
        <p:nvSpPr>
          <p:cNvPr id="9222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z="3600" dirty="0" smtClean="0"/>
              <a:t>Signaturprüfung</a:t>
            </a:r>
            <a:endParaRPr lang="en-GB" sz="3600" dirty="0" smtClean="0"/>
          </a:p>
        </p:txBody>
      </p:sp>
      <p:sp>
        <p:nvSpPr>
          <p:cNvPr id="169988" name="Rectangle 1028"/>
          <p:cNvSpPr>
            <a:spLocks noChangeArrowheads="1"/>
          </p:cNvSpPr>
          <p:nvPr/>
        </p:nvSpPr>
        <p:spPr bwMode="auto">
          <a:xfrm>
            <a:off x="4038600" y="3254375"/>
            <a:ext cx="974725" cy="2381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AT" dirty="0"/>
          </a:p>
        </p:txBody>
      </p:sp>
      <p:sp>
        <p:nvSpPr>
          <p:cNvPr id="9224" name="Text Box 1029"/>
          <p:cNvSpPr txBox="1">
            <a:spLocks noChangeArrowheads="1"/>
          </p:cNvSpPr>
          <p:nvPr/>
        </p:nvSpPr>
        <p:spPr bwMode="auto">
          <a:xfrm>
            <a:off x="4319588" y="2667000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u="sng" dirty="0">
                <a:latin typeface="Arial Rounded MT Bold" pitchFamily="34" charset="0"/>
              </a:rPr>
              <a:t>h</a:t>
            </a:r>
          </a:p>
        </p:txBody>
      </p:sp>
      <p:sp>
        <p:nvSpPr>
          <p:cNvPr id="169990" name="AutoShape 1030"/>
          <p:cNvSpPr>
            <a:spLocks noChangeArrowheads="1"/>
          </p:cNvSpPr>
          <p:nvPr/>
        </p:nvSpPr>
        <p:spPr bwMode="auto">
          <a:xfrm>
            <a:off x="1905000" y="3300413"/>
            <a:ext cx="1874838" cy="238125"/>
          </a:xfrm>
          <a:prstGeom prst="rightArrow">
            <a:avLst>
              <a:gd name="adj1" fmla="val 50000"/>
              <a:gd name="adj2" fmla="val 196833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AT" dirty="0"/>
          </a:p>
        </p:txBody>
      </p:sp>
      <p:sp>
        <p:nvSpPr>
          <p:cNvPr id="169991" name="AutoShape 1031"/>
          <p:cNvSpPr>
            <a:spLocks noChangeArrowheads="1"/>
          </p:cNvSpPr>
          <p:nvPr/>
        </p:nvSpPr>
        <p:spPr bwMode="auto">
          <a:xfrm>
            <a:off x="1981200" y="4138613"/>
            <a:ext cx="1874838" cy="238125"/>
          </a:xfrm>
          <a:prstGeom prst="rightArrow">
            <a:avLst>
              <a:gd name="adj1" fmla="val 50000"/>
              <a:gd name="adj2" fmla="val 1968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AT" dirty="0"/>
          </a:p>
        </p:txBody>
      </p:sp>
      <p:sp>
        <p:nvSpPr>
          <p:cNvPr id="169992" name="Rectangle 1032" descr="Zickzack"/>
          <p:cNvSpPr>
            <a:spLocks noChangeArrowheads="1"/>
          </p:cNvSpPr>
          <p:nvPr/>
        </p:nvSpPr>
        <p:spPr bwMode="auto">
          <a:xfrm>
            <a:off x="685800" y="4181475"/>
            <a:ext cx="974725" cy="238125"/>
          </a:xfrm>
          <a:prstGeom prst="rect">
            <a:avLst/>
          </a:prstGeom>
          <a:pattFill prst="zigZag">
            <a:fgClr>
              <a:schemeClr val="bg2"/>
            </a:fgClr>
            <a:bgClr>
              <a:srgbClr val="FFCCCC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AT" dirty="0"/>
          </a:p>
        </p:txBody>
      </p:sp>
      <p:grpSp>
        <p:nvGrpSpPr>
          <p:cNvPr id="9228" name="Group 1033"/>
          <p:cNvGrpSpPr>
            <a:grpSpLocks/>
          </p:cNvGrpSpPr>
          <p:nvPr/>
        </p:nvGrpSpPr>
        <p:grpSpPr bwMode="auto">
          <a:xfrm>
            <a:off x="685800" y="2590800"/>
            <a:ext cx="974725" cy="1381125"/>
            <a:chOff x="4560" y="1632"/>
            <a:chExt cx="614" cy="870"/>
          </a:xfrm>
        </p:grpSpPr>
        <p:sp>
          <p:nvSpPr>
            <p:cNvPr id="169994" name="Rectangle 1034"/>
            <p:cNvSpPr>
              <a:spLocks noChangeArrowheads="1"/>
            </p:cNvSpPr>
            <p:nvPr/>
          </p:nvSpPr>
          <p:spPr bwMode="auto">
            <a:xfrm>
              <a:off x="4560" y="1632"/>
              <a:ext cx="614" cy="87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AT" dirty="0"/>
            </a:p>
          </p:txBody>
        </p:sp>
        <p:sp>
          <p:nvSpPr>
            <p:cNvPr id="9244" name="Line 1035"/>
            <p:cNvSpPr>
              <a:spLocks noChangeShapeType="1"/>
            </p:cNvSpPr>
            <p:nvPr/>
          </p:nvSpPr>
          <p:spPr bwMode="auto">
            <a:xfrm>
              <a:off x="4656" y="172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9245" name="Line 1036"/>
            <p:cNvSpPr>
              <a:spLocks noChangeShapeType="1"/>
            </p:cNvSpPr>
            <p:nvPr/>
          </p:nvSpPr>
          <p:spPr bwMode="auto">
            <a:xfrm>
              <a:off x="4656" y="177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9246" name="Line 1037"/>
            <p:cNvSpPr>
              <a:spLocks noChangeShapeType="1"/>
            </p:cNvSpPr>
            <p:nvPr/>
          </p:nvSpPr>
          <p:spPr bwMode="auto">
            <a:xfrm>
              <a:off x="4656" y="1920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9247" name="Line 1038"/>
            <p:cNvSpPr>
              <a:spLocks noChangeShapeType="1"/>
            </p:cNvSpPr>
            <p:nvPr/>
          </p:nvSpPr>
          <p:spPr bwMode="auto">
            <a:xfrm>
              <a:off x="4656" y="1968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9248" name="Line 1039"/>
            <p:cNvSpPr>
              <a:spLocks noChangeShapeType="1"/>
            </p:cNvSpPr>
            <p:nvPr/>
          </p:nvSpPr>
          <p:spPr bwMode="auto">
            <a:xfrm>
              <a:off x="4656" y="2016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9249" name="Line 1040"/>
            <p:cNvSpPr>
              <a:spLocks noChangeShapeType="1"/>
            </p:cNvSpPr>
            <p:nvPr/>
          </p:nvSpPr>
          <p:spPr bwMode="auto">
            <a:xfrm>
              <a:off x="4656" y="2064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9250" name="Line 1041"/>
            <p:cNvSpPr>
              <a:spLocks noChangeShapeType="1"/>
            </p:cNvSpPr>
            <p:nvPr/>
          </p:nvSpPr>
          <p:spPr bwMode="auto">
            <a:xfrm>
              <a:off x="4656" y="211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9251" name="Line 1042"/>
            <p:cNvSpPr>
              <a:spLocks noChangeShapeType="1"/>
            </p:cNvSpPr>
            <p:nvPr/>
          </p:nvSpPr>
          <p:spPr bwMode="auto">
            <a:xfrm>
              <a:off x="4656" y="216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9252" name="Rectangle 1043"/>
            <p:cNvSpPr>
              <a:spLocks noChangeArrowheads="1"/>
            </p:cNvSpPr>
            <p:nvPr/>
          </p:nvSpPr>
          <p:spPr bwMode="auto">
            <a:xfrm>
              <a:off x="4944" y="2064"/>
              <a:ext cx="144" cy="9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AT" dirty="0"/>
            </a:p>
          </p:txBody>
        </p:sp>
        <p:sp>
          <p:nvSpPr>
            <p:cNvPr id="9253" name="Line 1044"/>
            <p:cNvSpPr>
              <a:spLocks noChangeShapeType="1"/>
            </p:cNvSpPr>
            <p:nvPr/>
          </p:nvSpPr>
          <p:spPr bwMode="auto">
            <a:xfrm>
              <a:off x="4656" y="2208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9254" name="Line 1045"/>
            <p:cNvSpPr>
              <a:spLocks noChangeShapeType="1"/>
            </p:cNvSpPr>
            <p:nvPr/>
          </p:nvSpPr>
          <p:spPr bwMode="auto">
            <a:xfrm>
              <a:off x="4656" y="2256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9255" name="Line 1046"/>
            <p:cNvSpPr>
              <a:spLocks noChangeShapeType="1"/>
            </p:cNvSpPr>
            <p:nvPr/>
          </p:nvSpPr>
          <p:spPr bwMode="auto">
            <a:xfrm>
              <a:off x="4944" y="2352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9256" name="Line 1047"/>
            <p:cNvSpPr>
              <a:spLocks noChangeShapeType="1"/>
            </p:cNvSpPr>
            <p:nvPr/>
          </p:nvSpPr>
          <p:spPr bwMode="auto">
            <a:xfrm>
              <a:off x="4944" y="240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</p:grpSp>
      <p:sp>
        <p:nvSpPr>
          <p:cNvPr id="9229" name="Text Box 1048"/>
          <p:cNvSpPr txBox="1">
            <a:spLocks noChangeArrowheads="1"/>
          </p:cNvSpPr>
          <p:nvPr/>
        </p:nvSpPr>
        <p:spPr bwMode="auto">
          <a:xfrm>
            <a:off x="228600" y="1600200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400" dirty="0">
                <a:latin typeface="Arial Rounded MT Bold" pitchFamily="34" charset="0"/>
              </a:rPr>
              <a:t>Signiertes Dokument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9230" name="Text Box 1049"/>
          <p:cNvSpPr txBox="1">
            <a:spLocks noChangeArrowheads="1"/>
          </p:cNvSpPr>
          <p:nvPr/>
        </p:nvSpPr>
        <p:spPr bwMode="auto">
          <a:xfrm>
            <a:off x="1752600" y="5791200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sz="2400" dirty="0">
                <a:latin typeface="Arial Rounded MT Bold" pitchFamily="34" charset="0"/>
              </a:rPr>
              <a:t>Öffentlicher Schlüssel</a:t>
            </a:r>
            <a:endParaRPr lang="en-US" sz="2400" u="sng" baseline="-25000" dirty="0">
              <a:solidFill>
                <a:srgbClr val="339933"/>
              </a:solidFill>
              <a:latin typeface="Arial Rounded MT Bold" pitchFamily="34" charset="0"/>
            </a:endParaRPr>
          </a:p>
        </p:txBody>
      </p:sp>
      <p:sp>
        <p:nvSpPr>
          <p:cNvPr id="170010" name="Rectangle 1050"/>
          <p:cNvSpPr>
            <a:spLocks noChangeArrowheads="1"/>
          </p:cNvSpPr>
          <p:nvPr/>
        </p:nvSpPr>
        <p:spPr bwMode="auto">
          <a:xfrm>
            <a:off x="4054475" y="4181475"/>
            <a:ext cx="974725" cy="23812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AT" dirty="0"/>
          </a:p>
        </p:txBody>
      </p:sp>
      <p:sp>
        <p:nvSpPr>
          <p:cNvPr id="9232" name="Text Box 1051"/>
          <p:cNvSpPr txBox="1">
            <a:spLocks noChangeArrowheads="1"/>
          </p:cNvSpPr>
          <p:nvPr/>
        </p:nvSpPr>
        <p:spPr bwMode="auto">
          <a:xfrm>
            <a:off x="4287838" y="4648200"/>
            <a:ext cx="46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400" u="sng" dirty="0">
                <a:latin typeface="Arial Rounded MT Bold" pitchFamily="34" charset="0"/>
              </a:rPr>
              <a:t>h‘</a:t>
            </a:r>
            <a:endParaRPr lang="en-US" sz="2400" u="sng" dirty="0">
              <a:latin typeface="Arial Rounded MT Bold" pitchFamily="34" charset="0"/>
            </a:endParaRPr>
          </a:p>
        </p:txBody>
      </p:sp>
      <p:sp>
        <p:nvSpPr>
          <p:cNvPr id="170012" name="AutoShape 1052"/>
          <p:cNvSpPr>
            <a:spLocks noChangeArrowheads="1"/>
          </p:cNvSpPr>
          <p:nvPr/>
        </p:nvSpPr>
        <p:spPr bwMode="auto">
          <a:xfrm rot="1021549">
            <a:off x="5181600" y="34290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AT" dirty="0"/>
          </a:p>
        </p:txBody>
      </p:sp>
      <p:sp>
        <p:nvSpPr>
          <p:cNvPr id="170013" name="AutoShape 1053"/>
          <p:cNvSpPr>
            <a:spLocks noChangeArrowheads="1"/>
          </p:cNvSpPr>
          <p:nvPr/>
        </p:nvSpPr>
        <p:spPr bwMode="auto">
          <a:xfrm rot="-1266580">
            <a:off x="5257800" y="3962400"/>
            <a:ext cx="990600" cy="304800"/>
          </a:xfrm>
          <a:prstGeom prst="rightArrow">
            <a:avLst>
              <a:gd name="adj1" fmla="val 50000"/>
              <a:gd name="adj2" fmla="val 81250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AT" dirty="0"/>
          </a:p>
        </p:txBody>
      </p:sp>
      <p:sp>
        <p:nvSpPr>
          <p:cNvPr id="9235" name="Oval 1054"/>
          <p:cNvSpPr>
            <a:spLocks noChangeArrowheads="1"/>
          </p:cNvSpPr>
          <p:nvPr/>
        </p:nvSpPr>
        <p:spPr bwMode="auto">
          <a:xfrm>
            <a:off x="6248400" y="3581400"/>
            <a:ext cx="609600" cy="5334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de-DE" sz="4400" dirty="0"/>
              <a:t>=</a:t>
            </a:r>
            <a:endParaRPr lang="en-US" sz="4400" dirty="0"/>
          </a:p>
        </p:txBody>
      </p:sp>
      <p:sp>
        <p:nvSpPr>
          <p:cNvPr id="9236" name="Text Box 1055"/>
          <p:cNvSpPr txBox="1">
            <a:spLocks noChangeArrowheads="1"/>
          </p:cNvSpPr>
          <p:nvPr/>
        </p:nvSpPr>
        <p:spPr bwMode="auto">
          <a:xfrm>
            <a:off x="5562600" y="4191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sz="2400" dirty="0">
                <a:latin typeface="Arial Rounded MT Bold" pitchFamily="34" charset="0"/>
              </a:rPr>
              <a:t>????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9237" name="Text Box 1056"/>
          <p:cNvSpPr txBox="1">
            <a:spLocks noChangeArrowheads="1"/>
          </p:cNvSpPr>
          <p:nvPr/>
        </p:nvSpPr>
        <p:spPr bwMode="auto">
          <a:xfrm>
            <a:off x="1831975" y="2438400"/>
            <a:ext cx="2663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sz="2400" u="sng" dirty="0">
                <a:latin typeface="Arial Rounded MT Bold" pitchFamily="34" charset="0"/>
              </a:rPr>
              <a:t>Hash Funktion </a:t>
            </a:r>
            <a:br>
              <a:rPr lang="de-DE" sz="2400" u="sng" dirty="0">
                <a:latin typeface="Arial Rounded MT Bold" pitchFamily="34" charset="0"/>
              </a:rPr>
            </a:br>
            <a:r>
              <a:rPr lang="de-DE" sz="2400" u="sng" dirty="0">
                <a:latin typeface="Arial Rounded MT Bold" pitchFamily="34" charset="0"/>
              </a:rPr>
              <a:t>h</a:t>
            </a:r>
            <a:r>
              <a:rPr lang="en-US" sz="2400" u="sng" dirty="0">
                <a:latin typeface="Arial Rounded MT Bold" pitchFamily="34" charset="0"/>
              </a:rPr>
              <a:t> = H(M)</a:t>
            </a:r>
          </a:p>
        </p:txBody>
      </p:sp>
      <p:grpSp>
        <p:nvGrpSpPr>
          <p:cNvPr id="9238" name="Group 1057"/>
          <p:cNvGrpSpPr>
            <a:grpSpLocks/>
          </p:cNvGrpSpPr>
          <p:nvPr/>
        </p:nvGrpSpPr>
        <p:grpSpPr bwMode="auto">
          <a:xfrm>
            <a:off x="2438400" y="4419600"/>
            <a:ext cx="501650" cy="1293813"/>
            <a:chOff x="1384" y="2993"/>
            <a:chExt cx="316" cy="815"/>
          </a:xfrm>
        </p:grpSpPr>
        <p:sp>
          <p:nvSpPr>
            <p:cNvPr id="9239" name="Freeform 1058"/>
            <p:cNvSpPr>
              <a:spLocks/>
            </p:cNvSpPr>
            <p:nvPr/>
          </p:nvSpPr>
          <p:spPr bwMode="auto">
            <a:xfrm>
              <a:off x="1392" y="3024"/>
              <a:ext cx="282" cy="769"/>
            </a:xfrm>
            <a:custGeom>
              <a:avLst/>
              <a:gdLst>
                <a:gd name="T0" fmla="*/ 35 w 564"/>
                <a:gd name="T1" fmla="*/ 17 h 1539"/>
                <a:gd name="T2" fmla="*/ 31 w 564"/>
                <a:gd name="T3" fmla="*/ 23 h 1539"/>
                <a:gd name="T4" fmla="*/ 27 w 564"/>
                <a:gd name="T5" fmla="*/ 26 h 1539"/>
                <a:gd name="T6" fmla="*/ 24 w 564"/>
                <a:gd name="T7" fmla="*/ 27 h 1539"/>
                <a:gd name="T8" fmla="*/ 19 w 564"/>
                <a:gd name="T9" fmla="*/ 96 h 1539"/>
                <a:gd name="T10" fmla="*/ 9 w 564"/>
                <a:gd name="T11" fmla="*/ 91 h 1539"/>
                <a:gd name="T12" fmla="*/ 9 w 564"/>
                <a:gd name="T13" fmla="*/ 87 h 1539"/>
                <a:gd name="T14" fmla="*/ 1 w 564"/>
                <a:gd name="T15" fmla="*/ 82 h 1539"/>
                <a:gd name="T16" fmla="*/ 9 w 564"/>
                <a:gd name="T17" fmla="*/ 76 h 1539"/>
                <a:gd name="T18" fmla="*/ 1 w 564"/>
                <a:gd name="T19" fmla="*/ 71 h 1539"/>
                <a:gd name="T20" fmla="*/ 12 w 564"/>
                <a:gd name="T21" fmla="*/ 25 h 1539"/>
                <a:gd name="T22" fmla="*/ 11 w 564"/>
                <a:gd name="T23" fmla="*/ 25 h 1539"/>
                <a:gd name="T24" fmla="*/ 7 w 564"/>
                <a:gd name="T25" fmla="*/ 23 h 1539"/>
                <a:gd name="T26" fmla="*/ 3 w 564"/>
                <a:gd name="T27" fmla="*/ 19 h 1539"/>
                <a:gd name="T28" fmla="*/ 2 w 564"/>
                <a:gd name="T29" fmla="*/ 12 h 1539"/>
                <a:gd name="T30" fmla="*/ 3 w 564"/>
                <a:gd name="T31" fmla="*/ 9 h 1539"/>
                <a:gd name="T32" fmla="*/ 4 w 564"/>
                <a:gd name="T33" fmla="*/ 6 h 1539"/>
                <a:gd name="T34" fmla="*/ 6 w 564"/>
                <a:gd name="T35" fmla="*/ 4 h 1539"/>
                <a:gd name="T36" fmla="*/ 9 w 564"/>
                <a:gd name="T37" fmla="*/ 2 h 1539"/>
                <a:gd name="T38" fmla="*/ 11 w 564"/>
                <a:gd name="T39" fmla="*/ 1 h 1539"/>
                <a:gd name="T40" fmla="*/ 14 w 564"/>
                <a:gd name="T41" fmla="*/ 0 h 1539"/>
                <a:gd name="T42" fmla="*/ 18 w 564"/>
                <a:gd name="T43" fmla="*/ 0 h 1539"/>
                <a:gd name="T44" fmla="*/ 20 w 564"/>
                <a:gd name="T45" fmla="*/ 0 h 1539"/>
                <a:gd name="T46" fmla="*/ 19 w 564"/>
                <a:gd name="T47" fmla="*/ 8 h 1539"/>
                <a:gd name="T48" fmla="*/ 18 w 564"/>
                <a:gd name="T49" fmla="*/ 8 h 1539"/>
                <a:gd name="T50" fmla="*/ 15 w 564"/>
                <a:gd name="T51" fmla="*/ 8 h 1539"/>
                <a:gd name="T52" fmla="*/ 13 w 564"/>
                <a:gd name="T53" fmla="*/ 11 h 1539"/>
                <a:gd name="T54" fmla="*/ 13 w 564"/>
                <a:gd name="T55" fmla="*/ 14 h 1539"/>
                <a:gd name="T56" fmla="*/ 14 w 564"/>
                <a:gd name="T57" fmla="*/ 16 h 1539"/>
                <a:gd name="T58" fmla="*/ 15 w 564"/>
                <a:gd name="T59" fmla="*/ 18 h 1539"/>
                <a:gd name="T60" fmla="*/ 18 w 564"/>
                <a:gd name="T61" fmla="*/ 18 h 1539"/>
                <a:gd name="T62" fmla="*/ 20 w 564"/>
                <a:gd name="T63" fmla="*/ 18 h 1539"/>
                <a:gd name="T64" fmla="*/ 22 w 564"/>
                <a:gd name="T65" fmla="*/ 18 h 1539"/>
                <a:gd name="T66" fmla="*/ 24 w 564"/>
                <a:gd name="T67" fmla="*/ 17 h 1539"/>
                <a:gd name="T68" fmla="*/ 25 w 564"/>
                <a:gd name="T69" fmla="*/ 15 h 1539"/>
                <a:gd name="T70" fmla="*/ 25 w 564"/>
                <a:gd name="T71" fmla="*/ 11 h 1539"/>
                <a:gd name="T72" fmla="*/ 23 w 564"/>
                <a:gd name="T73" fmla="*/ 9 h 1539"/>
                <a:gd name="T74" fmla="*/ 21 w 564"/>
                <a:gd name="T75" fmla="*/ 8 h 1539"/>
                <a:gd name="T76" fmla="*/ 20 w 564"/>
                <a:gd name="T77" fmla="*/ 8 h 1539"/>
                <a:gd name="T78" fmla="*/ 20 w 564"/>
                <a:gd name="T79" fmla="*/ 0 h 1539"/>
                <a:gd name="T80" fmla="*/ 22 w 564"/>
                <a:gd name="T81" fmla="*/ 0 h 1539"/>
                <a:gd name="T82" fmla="*/ 27 w 564"/>
                <a:gd name="T83" fmla="*/ 1 h 1539"/>
                <a:gd name="T84" fmla="*/ 34 w 564"/>
                <a:gd name="T85" fmla="*/ 5 h 1539"/>
                <a:gd name="T86" fmla="*/ 35 w 564"/>
                <a:gd name="T87" fmla="*/ 13 h 153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64"/>
                <a:gd name="T133" fmla="*/ 0 h 1539"/>
                <a:gd name="T134" fmla="*/ 564 w 564"/>
                <a:gd name="T135" fmla="*/ 1539 h 153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64" h="1539">
                  <a:moveTo>
                    <a:pt x="564" y="217"/>
                  </a:moveTo>
                  <a:lnTo>
                    <a:pt x="552" y="284"/>
                  </a:lnTo>
                  <a:lnTo>
                    <a:pt x="530" y="335"/>
                  </a:lnTo>
                  <a:lnTo>
                    <a:pt x="500" y="376"/>
                  </a:lnTo>
                  <a:lnTo>
                    <a:pt x="466" y="404"/>
                  </a:lnTo>
                  <a:lnTo>
                    <a:pt x="434" y="423"/>
                  </a:lnTo>
                  <a:lnTo>
                    <a:pt x="405" y="434"/>
                  </a:lnTo>
                  <a:lnTo>
                    <a:pt x="385" y="441"/>
                  </a:lnTo>
                  <a:lnTo>
                    <a:pt x="377" y="442"/>
                  </a:lnTo>
                  <a:lnTo>
                    <a:pt x="319" y="1539"/>
                  </a:lnTo>
                  <a:lnTo>
                    <a:pt x="125" y="1528"/>
                  </a:lnTo>
                  <a:lnTo>
                    <a:pt x="142" y="1457"/>
                  </a:lnTo>
                  <a:lnTo>
                    <a:pt x="159" y="1434"/>
                  </a:lnTo>
                  <a:lnTo>
                    <a:pt x="157" y="1406"/>
                  </a:lnTo>
                  <a:lnTo>
                    <a:pt x="0" y="1398"/>
                  </a:lnTo>
                  <a:lnTo>
                    <a:pt x="3" y="1322"/>
                  </a:lnTo>
                  <a:lnTo>
                    <a:pt x="149" y="1330"/>
                  </a:lnTo>
                  <a:lnTo>
                    <a:pt x="155" y="1231"/>
                  </a:lnTo>
                  <a:lnTo>
                    <a:pt x="6" y="1223"/>
                  </a:lnTo>
                  <a:lnTo>
                    <a:pt x="10" y="1150"/>
                  </a:lnTo>
                  <a:lnTo>
                    <a:pt x="165" y="1159"/>
                  </a:lnTo>
                  <a:lnTo>
                    <a:pt x="204" y="413"/>
                  </a:lnTo>
                  <a:lnTo>
                    <a:pt x="196" y="412"/>
                  </a:lnTo>
                  <a:lnTo>
                    <a:pt x="178" y="404"/>
                  </a:lnTo>
                  <a:lnTo>
                    <a:pt x="151" y="391"/>
                  </a:lnTo>
                  <a:lnTo>
                    <a:pt x="120" y="371"/>
                  </a:lnTo>
                  <a:lnTo>
                    <a:pt x="89" y="344"/>
                  </a:lnTo>
                  <a:lnTo>
                    <a:pt x="63" y="306"/>
                  </a:lnTo>
                  <a:lnTo>
                    <a:pt x="45" y="261"/>
                  </a:lnTo>
                  <a:lnTo>
                    <a:pt x="40" y="204"/>
                  </a:lnTo>
                  <a:lnTo>
                    <a:pt x="44" y="175"/>
                  </a:lnTo>
                  <a:lnTo>
                    <a:pt x="50" y="148"/>
                  </a:lnTo>
                  <a:lnTo>
                    <a:pt x="60" y="123"/>
                  </a:lnTo>
                  <a:lnTo>
                    <a:pt x="73" y="102"/>
                  </a:lnTo>
                  <a:lnTo>
                    <a:pt x="89" y="83"/>
                  </a:lnTo>
                  <a:lnTo>
                    <a:pt x="105" y="65"/>
                  </a:lnTo>
                  <a:lnTo>
                    <a:pt x="125" y="50"/>
                  </a:lnTo>
                  <a:lnTo>
                    <a:pt x="146" y="37"/>
                  </a:lnTo>
                  <a:lnTo>
                    <a:pt x="167" y="28"/>
                  </a:lnTo>
                  <a:lnTo>
                    <a:pt x="189" y="18"/>
                  </a:lnTo>
                  <a:lnTo>
                    <a:pt x="212" y="11"/>
                  </a:lnTo>
                  <a:lnTo>
                    <a:pt x="236" y="7"/>
                  </a:lnTo>
                  <a:lnTo>
                    <a:pt x="259" y="2"/>
                  </a:lnTo>
                  <a:lnTo>
                    <a:pt x="282" y="0"/>
                  </a:lnTo>
                  <a:lnTo>
                    <a:pt x="303" y="0"/>
                  </a:lnTo>
                  <a:lnTo>
                    <a:pt x="324" y="0"/>
                  </a:lnTo>
                  <a:lnTo>
                    <a:pt x="317" y="131"/>
                  </a:lnTo>
                  <a:lnTo>
                    <a:pt x="313" y="131"/>
                  </a:lnTo>
                  <a:lnTo>
                    <a:pt x="301" y="130"/>
                  </a:lnTo>
                  <a:lnTo>
                    <a:pt x="287" y="131"/>
                  </a:lnTo>
                  <a:lnTo>
                    <a:pt x="267" y="135"/>
                  </a:lnTo>
                  <a:lnTo>
                    <a:pt x="249" y="143"/>
                  </a:lnTo>
                  <a:lnTo>
                    <a:pt x="232" y="157"/>
                  </a:lnTo>
                  <a:lnTo>
                    <a:pt x="220" y="177"/>
                  </a:lnTo>
                  <a:lnTo>
                    <a:pt x="214" y="206"/>
                  </a:lnTo>
                  <a:lnTo>
                    <a:pt x="214" y="229"/>
                  </a:lnTo>
                  <a:lnTo>
                    <a:pt x="219" y="248"/>
                  </a:lnTo>
                  <a:lnTo>
                    <a:pt x="225" y="264"/>
                  </a:lnTo>
                  <a:lnTo>
                    <a:pt x="236" y="279"/>
                  </a:lnTo>
                  <a:lnTo>
                    <a:pt x="249" y="288"/>
                  </a:lnTo>
                  <a:lnTo>
                    <a:pt x="264" y="297"/>
                  </a:lnTo>
                  <a:lnTo>
                    <a:pt x="280" y="301"/>
                  </a:lnTo>
                  <a:lnTo>
                    <a:pt x="300" y="303"/>
                  </a:lnTo>
                  <a:lnTo>
                    <a:pt x="321" y="303"/>
                  </a:lnTo>
                  <a:lnTo>
                    <a:pt x="340" y="300"/>
                  </a:lnTo>
                  <a:lnTo>
                    <a:pt x="358" y="295"/>
                  </a:lnTo>
                  <a:lnTo>
                    <a:pt x="374" y="287"/>
                  </a:lnTo>
                  <a:lnTo>
                    <a:pt x="389" y="276"/>
                  </a:lnTo>
                  <a:lnTo>
                    <a:pt x="398" y="261"/>
                  </a:lnTo>
                  <a:lnTo>
                    <a:pt x="406" y="243"/>
                  </a:lnTo>
                  <a:lnTo>
                    <a:pt x="410" y="220"/>
                  </a:lnTo>
                  <a:lnTo>
                    <a:pt x="406" y="191"/>
                  </a:lnTo>
                  <a:lnTo>
                    <a:pt x="397" y="170"/>
                  </a:lnTo>
                  <a:lnTo>
                    <a:pt x="382" y="154"/>
                  </a:lnTo>
                  <a:lnTo>
                    <a:pt x="366" y="144"/>
                  </a:lnTo>
                  <a:lnTo>
                    <a:pt x="348" y="136"/>
                  </a:lnTo>
                  <a:lnTo>
                    <a:pt x="332" y="133"/>
                  </a:lnTo>
                  <a:lnTo>
                    <a:pt x="322" y="131"/>
                  </a:lnTo>
                  <a:lnTo>
                    <a:pt x="317" y="131"/>
                  </a:lnTo>
                  <a:lnTo>
                    <a:pt x="324" y="0"/>
                  </a:lnTo>
                  <a:lnTo>
                    <a:pt x="335" y="0"/>
                  </a:lnTo>
                  <a:lnTo>
                    <a:pt x="363" y="3"/>
                  </a:lnTo>
                  <a:lnTo>
                    <a:pt x="402" y="11"/>
                  </a:lnTo>
                  <a:lnTo>
                    <a:pt x="447" y="28"/>
                  </a:lnTo>
                  <a:lnTo>
                    <a:pt x="492" y="54"/>
                  </a:lnTo>
                  <a:lnTo>
                    <a:pt x="530" y="92"/>
                  </a:lnTo>
                  <a:lnTo>
                    <a:pt x="555" y="144"/>
                  </a:lnTo>
                  <a:lnTo>
                    <a:pt x="562" y="214"/>
                  </a:lnTo>
                  <a:lnTo>
                    <a:pt x="564" y="217"/>
                  </a:lnTo>
                  <a:close/>
                </a:path>
              </a:pathLst>
            </a:custGeom>
            <a:solidFill>
              <a:srgbClr val="8477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9240" name="Freeform 1059"/>
            <p:cNvSpPr>
              <a:spLocks/>
            </p:cNvSpPr>
            <p:nvPr/>
          </p:nvSpPr>
          <p:spPr bwMode="auto">
            <a:xfrm>
              <a:off x="1384" y="2993"/>
              <a:ext cx="316" cy="815"/>
            </a:xfrm>
            <a:custGeom>
              <a:avLst/>
              <a:gdLst>
                <a:gd name="T0" fmla="*/ 25 w 631"/>
                <a:gd name="T1" fmla="*/ 78 h 1629"/>
                <a:gd name="T2" fmla="*/ 26 w 631"/>
                <a:gd name="T3" fmla="*/ 80 h 1629"/>
                <a:gd name="T4" fmla="*/ 25 w 631"/>
                <a:gd name="T5" fmla="*/ 89 h 1629"/>
                <a:gd name="T6" fmla="*/ 25 w 631"/>
                <a:gd name="T7" fmla="*/ 91 h 1629"/>
                <a:gd name="T8" fmla="*/ 24 w 631"/>
                <a:gd name="T9" fmla="*/ 96 h 1629"/>
                <a:gd name="T10" fmla="*/ 25 w 631"/>
                <a:gd name="T11" fmla="*/ 97 h 1629"/>
                <a:gd name="T12" fmla="*/ 25 w 631"/>
                <a:gd name="T13" fmla="*/ 102 h 1629"/>
                <a:gd name="T14" fmla="*/ 8 w 631"/>
                <a:gd name="T15" fmla="*/ 100 h 1629"/>
                <a:gd name="T16" fmla="*/ 9 w 631"/>
                <a:gd name="T17" fmla="*/ 95 h 1629"/>
                <a:gd name="T18" fmla="*/ 10 w 631"/>
                <a:gd name="T19" fmla="*/ 94 h 1629"/>
                <a:gd name="T20" fmla="*/ 1 w 631"/>
                <a:gd name="T21" fmla="*/ 86 h 1629"/>
                <a:gd name="T22" fmla="*/ 10 w 631"/>
                <a:gd name="T23" fmla="*/ 83 h 1629"/>
                <a:gd name="T24" fmla="*/ 1 w 631"/>
                <a:gd name="T25" fmla="*/ 75 h 1629"/>
                <a:gd name="T26" fmla="*/ 13 w 631"/>
                <a:gd name="T27" fmla="*/ 33 h 1629"/>
                <a:gd name="T28" fmla="*/ 8 w 631"/>
                <a:gd name="T29" fmla="*/ 30 h 1629"/>
                <a:gd name="T30" fmla="*/ 5 w 631"/>
                <a:gd name="T31" fmla="*/ 26 h 1629"/>
                <a:gd name="T32" fmla="*/ 3 w 631"/>
                <a:gd name="T33" fmla="*/ 22 h 1629"/>
                <a:gd name="T34" fmla="*/ 2 w 631"/>
                <a:gd name="T35" fmla="*/ 16 h 1629"/>
                <a:gd name="T36" fmla="*/ 3 w 631"/>
                <a:gd name="T37" fmla="*/ 13 h 1629"/>
                <a:gd name="T38" fmla="*/ 4 w 631"/>
                <a:gd name="T39" fmla="*/ 10 h 1629"/>
                <a:gd name="T40" fmla="*/ 6 w 631"/>
                <a:gd name="T41" fmla="*/ 7 h 1629"/>
                <a:gd name="T42" fmla="*/ 8 w 631"/>
                <a:gd name="T43" fmla="*/ 5 h 1629"/>
                <a:gd name="T44" fmla="*/ 11 w 631"/>
                <a:gd name="T45" fmla="*/ 3 h 1629"/>
                <a:gd name="T46" fmla="*/ 14 w 631"/>
                <a:gd name="T47" fmla="*/ 1 h 1629"/>
                <a:gd name="T48" fmla="*/ 18 w 631"/>
                <a:gd name="T49" fmla="*/ 1 h 1629"/>
                <a:gd name="T50" fmla="*/ 22 w 631"/>
                <a:gd name="T51" fmla="*/ 0 h 1629"/>
                <a:gd name="T52" fmla="*/ 26 w 631"/>
                <a:gd name="T53" fmla="*/ 1 h 1629"/>
                <a:gd name="T54" fmla="*/ 29 w 631"/>
                <a:gd name="T55" fmla="*/ 2 h 1629"/>
                <a:gd name="T56" fmla="*/ 32 w 631"/>
                <a:gd name="T57" fmla="*/ 4 h 1629"/>
                <a:gd name="T58" fmla="*/ 35 w 631"/>
                <a:gd name="T59" fmla="*/ 6 h 1629"/>
                <a:gd name="T60" fmla="*/ 37 w 631"/>
                <a:gd name="T61" fmla="*/ 9 h 1629"/>
                <a:gd name="T62" fmla="*/ 39 w 631"/>
                <a:gd name="T63" fmla="*/ 12 h 1629"/>
                <a:gd name="T64" fmla="*/ 40 w 631"/>
                <a:gd name="T65" fmla="*/ 15 h 1629"/>
                <a:gd name="T66" fmla="*/ 40 w 631"/>
                <a:gd name="T67" fmla="*/ 18 h 1629"/>
                <a:gd name="T68" fmla="*/ 38 w 631"/>
                <a:gd name="T69" fmla="*/ 27 h 1629"/>
                <a:gd name="T70" fmla="*/ 33 w 631"/>
                <a:gd name="T71" fmla="*/ 31 h 1629"/>
                <a:gd name="T72" fmla="*/ 29 w 631"/>
                <a:gd name="T73" fmla="*/ 33 h 1629"/>
                <a:gd name="T74" fmla="*/ 28 w 631"/>
                <a:gd name="T75" fmla="*/ 34 h 1629"/>
                <a:gd name="T76" fmla="*/ 24 w 631"/>
                <a:gd name="T77" fmla="*/ 29 h 1629"/>
                <a:gd name="T78" fmla="*/ 27 w 631"/>
                <a:gd name="T79" fmla="*/ 28 h 1629"/>
                <a:gd name="T80" fmla="*/ 31 w 631"/>
                <a:gd name="T81" fmla="*/ 25 h 1629"/>
                <a:gd name="T82" fmla="*/ 34 w 631"/>
                <a:gd name="T83" fmla="*/ 21 h 1629"/>
                <a:gd name="T84" fmla="*/ 34 w 631"/>
                <a:gd name="T85" fmla="*/ 16 h 1629"/>
                <a:gd name="T86" fmla="*/ 32 w 631"/>
                <a:gd name="T87" fmla="*/ 11 h 1629"/>
                <a:gd name="T88" fmla="*/ 29 w 631"/>
                <a:gd name="T89" fmla="*/ 8 h 1629"/>
                <a:gd name="T90" fmla="*/ 24 w 631"/>
                <a:gd name="T91" fmla="*/ 6 h 1629"/>
                <a:gd name="T92" fmla="*/ 19 w 631"/>
                <a:gd name="T93" fmla="*/ 6 h 1629"/>
                <a:gd name="T94" fmla="*/ 14 w 631"/>
                <a:gd name="T95" fmla="*/ 7 h 1629"/>
                <a:gd name="T96" fmla="*/ 10 w 631"/>
                <a:gd name="T97" fmla="*/ 10 h 1629"/>
                <a:gd name="T98" fmla="*/ 8 w 631"/>
                <a:gd name="T99" fmla="*/ 14 h 1629"/>
                <a:gd name="T100" fmla="*/ 7 w 631"/>
                <a:gd name="T101" fmla="*/ 20 h 1629"/>
                <a:gd name="T102" fmla="*/ 10 w 631"/>
                <a:gd name="T103" fmla="*/ 25 h 1629"/>
                <a:gd name="T104" fmla="*/ 14 w 631"/>
                <a:gd name="T105" fmla="*/ 27 h 1629"/>
                <a:gd name="T106" fmla="*/ 17 w 631"/>
                <a:gd name="T107" fmla="*/ 28 h 1629"/>
                <a:gd name="T108" fmla="*/ 15 w 631"/>
                <a:gd name="T109" fmla="*/ 79 h 1629"/>
                <a:gd name="T110" fmla="*/ 4 w 631"/>
                <a:gd name="T111" fmla="*/ 80 h 1629"/>
                <a:gd name="T112" fmla="*/ 14 w 631"/>
                <a:gd name="T113" fmla="*/ 89 h 1629"/>
                <a:gd name="T114" fmla="*/ 3 w 631"/>
                <a:gd name="T115" fmla="*/ 91 h 1629"/>
                <a:gd name="T116" fmla="*/ 14 w 631"/>
                <a:gd name="T117" fmla="*/ 95 h 1629"/>
                <a:gd name="T118" fmla="*/ 12 w 631"/>
                <a:gd name="T119" fmla="*/ 97 h 1629"/>
                <a:gd name="T120" fmla="*/ 20 w 631"/>
                <a:gd name="T121" fmla="*/ 99 h 1629"/>
                <a:gd name="T122" fmla="*/ 28 w 631"/>
                <a:gd name="T123" fmla="*/ 34 h 162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31"/>
                <a:gd name="T187" fmla="*/ 0 h 1629"/>
                <a:gd name="T188" fmla="*/ 631 w 631"/>
                <a:gd name="T189" fmla="*/ 1629 h 162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31" h="1629">
                  <a:moveTo>
                    <a:pt x="434" y="536"/>
                  </a:moveTo>
                  <a:lnTo>
                    <a:pt x="397" y="1233"/>
                  </a:lnTo>
                  <a:lnTo>
                    <a:pt x="410" y="1233"/>
                  </a:lnTo>
                  <a:lnTo>
                    <a:pt x="406" y="1276"/>
                  </a:lnTo>
                  <a:lnTo>
                    <a:pt x="393" y="1275"/>
                  </a:lnTo>
                  <a:lnTo>
                    <a:pt x="387" y="1409"/>
                  </a:lnTo>
                  <a:lnTo>
                    <a:pt x="401" y="1411"/>
                  </a:lnTo>
                  <a:lnTo>
                    <a:pt x="398" y="1456"/>
                  </a:lnTo>
                  <a:lnTo>
                    <a:pt x="384" y="1455"/>
                  </a:lnTo>
                  <a:lnTo>
                    <a:pt x="380" y="1523"/>
                  </a:lnTo>
                  <a:lnTo>
                    <a:pt x="392" y="1534"/>
                  </a:lnTo>
                  <a:lnTo>
                    <a:pt x="388" y="1545"/>
                  </a:lnTo>
                  <a:lnTo>
                    <a:pt x="403" y="1613"/>
                  </a:lnTo>
                  <a:lnTo>
                    <a:pt x="385" y="1629"/>
                  </a:lnTo>
                  <a:lnTo>
                    <a:pt x="129" y="1608"/>
                  </a:lnTo>
                  <a:lnTo>
                    <a:pt x="113" y="1591"/>
                  </a:lnTo>
                  <a:lnTo>
                    <a:pt x="136" y="1524"/>
                  </a:lnTo>
                  <a:lnTo>
                    <a:pt x="134" y="1513"/>
                  </a:lnTo>
                  <a:lnTo>
                    <a:pt x="147" y="1503"/>
                  </a:lnTo>
                  <a:lnTo>
                    <a:pt x="147" y="1492"/>
                  </a:lnTo>
                  <a:lnTo>
                    <a:pt x="0" y="1484"/>
                  </a:lnTo>
                  <a:lnTo>
                    <a:pt x="6" y="1362"/>
                  </a:lnTo>
                  <a:lnTo>
                    <a:pt x="154" y="1370"/>
                  </a:lnTo>
                  <a:lnTo>
                    <a:pt x="157" y="1315"/>
                  </a:lnTo>
                  <a:lnTo>
                    <a:pt x="9" y="1307"/>
                  </a:lnTo>
                  <a:lnTo>
                    <a:pt x="16" y="1192"/>
                  </a:lnTo>
                  <a:lnTo>
                    <a:pt x="162" y="1199"/>
                  </a:lnTo>
                  <a:lnTo>
                    <a:pt x="197" y="516"/>
                  </a:lnTo>
                  <a:lnTo>
                    <a:pt x="158" y="497"/>
                  </a:lnTo>
                  <a:lnTo>
                    <a:pt x="124" y="471"/>
                  </a:lnTo>
                  <a:lnTo>
                    <a:pt x="94" y="443"/>
                  </a:lnTo>
                  <a:lnTo>
                    <a:pt x="68" y="411"/>
                  </a:lnTo>
                  <a:lnTo>
                    <a:pt x="48" y="375"/>
                  </a:lnTo>
                  <a:lnTo>
                    <a:pt x="34" y="338"/>
                  </a:lnTo>
                  <a:lnTo>
                    <a:pt x="26" y="298"/>
                  </a:lnTo>
                  <a:lnTo>
                    <a:pt x="24" y="256"/>
                  </a:lnTo>
                  <a:lnTo>
                    <a:pt x="27" y="228"/>
                  </a:lnTo>
                  <a:lnTo>
                    <a:pt x="34" y="200"/>
                  </a:lnTo>
                  <a:lnTo>
                    <a:pt x="42" y="175"/>
                  </a:lnTo>
                  <a:lnTo>
                    <a:pt x="53" y="150"/>
                  </a:lnTo>
                  <a:lnTo>
                    <a:pt x="68" y="128"/>
                  </a:lnTo>
                  <a:lnTo>
                    <a:pt x="84" y="106"/>
                  </a:lnTo>
                  <a:lnTo>
                    <a:pt x="103" y="85"/>
                  </a:lnTo>
                  <a:lnTo>
                    <a:pt x="123" y="68"/>
                  </a:lnTo>
                  <a:lnTo>
                    <a:pt x="146" y="51"/>
                  </a:lnTo>
                  <a:lnTo>
                    <a:pt x="170" y="37"/>
                  </a:lnTo>
                  <a:lnTo>
                    <a:pt x="196" y="24"/>
                  </a:lnTo>
                  <a:lnTo>
                    <a:pt x="223" y="14"/>
                  </a:lnTo>
                  <a:lnTo>
                    <a:pt x="251" y="6"/>
                  </a:lnTo>
                  <a:lnTo>
                    <a:pt x="280" y="1"/>
                  </a:lnTo>
                  <a:lnTo>
                    <a:pt x="311" y="0"/>
                  </a:lnTo>
                  <a:lnTo>
                    <a:pt x="342" y="0"/>
                  </a:lnTo>
                  <a:lnTo>
                    <a:pt x="372" y="3"/>
                  </a:lnTo>
                  <a:lnTo>
                    <a:pt x="403" y="8"/>
                  </a:lnTo>
                  <a:lnTo>
                    <a:pt x="432" y="16"/>
                  </a:lnTo>
                  <a:lnTo>
                    <a:pt x="460" y="27"/>
                  </a:lnTo>
                  <a:lnTo>
                    <a:pt x="486" y="40"/>
                  </a:lnTo>
                  <a:lnTo>
                    <a:pt x="510" y="55"/>
                  </a:lnTo>
                  <a:lnTo>
                    <a:pt x="533" y="71"/>
                  </a:lnTo>
                  <a:lnTo>
                    <a:pt x="552" y="90"/>
                  </a:lnTo>
                  <a:lnTo>
                    <a:pt x="571" y="111"/>
                  </a:lnTo>
                  <a:lnTo>
                    <a:pt x="588" y="132"/>
                  </a:lnTo>
                  <a:lnTo>
                    <a:pt x="602" y="157"/>
                  </a:lnTo>
                  <a:lnTo>
                    <a:pt x="614" y="181"/>
                  </a:lnTo>
                  <a:lnTo>
                    <a:pt x="622" y="205"/>
                  </a:lnTo>
                  <a:lnTo>
                    <a:pt x="628" y="233"/>
                  </a:lnTo>
                  <a:lnTo>
                    <a:pt x="631" y="260"/>
                  </a:lnTo>
                  <a:lnTo>
                    <a:pt x="631" y="288"/>
                  </a:lnTo>
                  <a:lnTo>
                    <a:pt x="620" y="359"/>
                  </a:lnTo>
                  <a:lnTo>
                    <a:pt x="596" y="418"/>
                  </a:lnTo>
                  <a:lnTo>
                    <a:pt x="563" y="460"/>
                  </a:lnTo>
                  <a:lnTo>
                    <a:pt x="528" y="492"/>
                  </a:lnTo>
                  <a:lnTo>
                    <a:pt x="494" y="513"/>
                  </a:lnTo>
                  <a:lnTo>
                    <a:pt x="463" y="528"/>
                  </a:lnTo>
                  <a:lnTo>
                    <a:pt x="442" y="534"/>
                  </a:lnTo>
                  <a:lnTo>
                    <a:pt x="434" y="536"/>
                  </a:lnTo>
                  <a:lnTo>
                    <a:pt x="367" y="463"/>
                  </a:lnTo>
                  <a:lnTo>
                    <a:pt x="374" y="461"/>
                  </a:lnTo>
                  <a:lnTo>
                    <a:pt x="393" y="453"/>
                  </a:lnTo>
                  <a:lnTo>
                    <a:pt x="421" y="442"/>
                  </a:lnTo>
                  <a:lnTo>
                    <a:pt x="452" y="422"/>
                  </a:lnTo>
                  <a:lnTo>
                    <a:pt x="484" y="398"/>
                  </a:lnTo>
                  <a:lnTo>
                    <a:pt x="512" y="366"/>
                  </a:lnTo>
                  <a:lnTo>
                    <a:pt x="533" y="325"/>
                  </a:lnTo>
                  <a:lnTo>
                    <a:pt x="542" y="277"/>
                  </a:lnTo>
                  <a:lnTo>
                    <a:pt x="539" y="241"/>
                  </a:lnTo>
                  <a:lnTo>
                    <a:pt x="529" y="207"/>
                  </a:lnTo>
                  <a:lnTo>
                    <a:pt x="510" y="175"/>
                  </a:lnTo>
                  <a:lnTo>
                    <a:pt x="486" y="147"/>
                  </a:lnTo>
                  <a:lnTo>
                    <a:pt x="455" y="124"/>
                  </a:lnTo>
                  <a:lnTo>
                    <a:pt x="419" y="105"/>
                  </a:lnTo>
                  <a:lnTo>
                    <a:pt x="380" y="92"/>
                  </a:lnTo>
                  <a:lnTo>
                    <a:pt x="338" y="87"/>
                  </a:lnTo>
                  <a:lnTo>
                    <a:pt x="299" y="89"/>
                  </a:lnTo>
                  <a:lnTo>
                    <a:pt x="259" y="95"/>
                  </a:lnTo>
                  <a:lnTo>
                    <a:pt x="222" y="110"/>
                  </a:lnTo>
                  <a:lnTo>
                    <a:pt x="186" y="129"/>
                  </a:lnTo>
                  <a:lnTo>
                    <a:pt x="155" y="153"/>
                  </a:lnTo>
                  <a:lnTo>
                    <a:pt x="131" y="184"/>
                  </a:lnTo>
                  <a:lnTo>
                    <a:pt x="115" y="220"/>
                  </a:lnTo>
                  <a:lnTo>
                    <a:pt x="107" y="260"/>
                  </a:lnTo>
                  <a:lnTo>
                    <a:pt x="112" y="311"/>
                  </a:lnTo>
                  <a:lnTo>
                    <a:pt x="129" y="353"/>
                  </a:lnTo>
                  <a:lnTo>
                    <a:pt x="155" y="385"/>
                  </a:lnTo>
                  <a:lnTo>
                    <a:pt x="186" y="409"/>
                  </a:lnTo>
                  <a:lnTo>
                    <a:pt x="217" y="429"/>
                  </a:lnTo>
                  <a:lnTo>
                    <a:pt x="244" y="440"/>
                  </a:lnTo>
                  <a:lnTo>
                    <a:pt x="262" y="447"/>
                  </a:lnTo>
                  <a:lnTo>
                    <a:pt x="270" y="448"/>
                  </a:lnTo>
                  <a:lnTo>
                    <a:pt x="228" y="1254"/>
                  </a:lnTo>
                  <a:lnTo>
                    <a:pt x="53" y="1244"/>
                  </a:lnTo>
                  <a:lnTo>
                    <a:pt x="52" y="1271"/>
                  </a:lnTo>
                  <a:lnTo>
                    <a:pt x="227" y="1281"/>
                  </a:lnTo>
                  <a:lnTo>
                    <a:pt x="218" y="1422"/>
                  </a:lnTo>
                  <a:lnTo>
                    <a:pt x="44" y="1412"/>
                  </a:lnTo>
                  <a:lnTo>
                    <a:pt x="42" y="1442"/>
                  </a:lnTo>
                  <a:lnTo>
                    <a:pt x="218" y="1451"/>
                  </a:lnTo>
                  <a:lnTo>
                    <a:pt x="215" y="1514"/>
                  </a:lnTo>
                  <a:lnTo>
                    <a:pt x="178" y="1524"/>
                  </a:lnTo>
                  <a:lnTo>
                    <a:pt x="178" y="1544"/>
                  </a:lnTo>
                  <a:lnTo>
                    <a:pt x="165" y="1574"/>
                  </a:lnTo>
                  <a:lnTo>
                    <a:pt x="311" y="1581"/>
                  </a:lnTo>
                  <a:lnTo>
                    <a:pt x="367" y="463"/>
                  </a:lnTo>
                  <a:lnTo>
                    <a:pt x="434" y="5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9241" name="Freeform 1060"/>
            <p:cNvSpPr>
              <a:spLocks/>
            </p:cNvSpPr>
            <p:nvPr/>
          </p:nvSpPr>
          <p:spPr bwMode="auto">
            <a:xfrm>
              <a:off x="1488" y="3083"/>
              <a:ext cx="116" cy="53"/>
            </a:xfrm>
            <a:custGeom>
              <a:avLst/>
              <a:gdLst>
                <a:gd name="T0" fmla="*/ 0 w 233"/>
                <a:gd name="T1" fmla="*/ 6 h 107"/>
                <a:gd name="T2" fmla="*/ 0 w 233"/>
                <a:gd name="T3" fmla="*/ 4 h 107"/>
                <a:gd name="T4" fmla="*/ 0 w 233"/>
                <a:gd name="T5" fmla="*/ 3 h 107"/>
                <a:gd name="T6" fmla="*/ 1 w 233"/>
                <a:gd name="T7" fmla="*/ 2 h 107"/>
                <a:gd name="T8" fmla="*/ 2 w 233"/>
                <a:gd name="T9" fmla="*/ 1 h 107"/>
                <a:gd name="T10" fmla="*/ 3 w 233"/>
                <a:gd name="T11" fmla="*/ 0 h 107"/>
                <a:gd name="T12" fmla="*/ 4 w 233"/>
                <a:gd name="T13" fmla="*/ 0 h 107"/>
                <a:gd name="T14" fmla="*/ 6 w 233"/>
                <a:gd name="T15" fmla="*/ 0 h 107"/>
                <a:gd name="T16" fmla="*/ 7 w 233"/>
                <a:gd name="T17" fmla="*/ 0 h 107"/>
                <a:gd name="T18" fmla="*/ 9 w 233"/>
                <a:gd name="T19" fmla="*/ 0 h 107"/>
                <a:gd name="T20" fmla="*/ 10 w 233"/>
                <a:gd name="T21" fmla="*/ 0 h 107"/>
                <a:gd name="T22" fmla="*/ 11 w 233"/>
                <a:gd name="T23" fmla="*/ 1 h 107"/>
                <a:gd name="T24" fmla="*/ 12 w 233"/>
                <a:gd name="T25" fmla="*/ 2 h 107"/>
                <a:gd name="T26" fmla="*/ 13 w 233"/>
                <a:gd name="T27" fmla="*/ 3 h 107"/>
                <a:gd name="T28" fmla="*/ 14 w 233"/>
                <a:gd name="T29" fmla="*/ 4 h 107"/>
                <a:gd name="T30" fmla="*/ 14 w 233"/>
                <a:gd name="T31" fmla="*/ 5 h 107"/>
                <a:gd name="T32" fmla="*/ 14 w 233"/>
                <a:gd name="T33" fmla="*/ 6 h 107"/>
                <a:gd name="T34" fmla="*/ 11 w 233"/>
                <a:gd name="T35" fmla="*/ 6 h 107"/>
                <a:gd name="T36" fmla="*/ 11 w 233"/>
                <a:gd name="T37" fmla="*/ 6 h 107"/>
                <a:gd name="T38" fmla="*/ 11 w 233"/>
                <a:gd name="T39" fmla="*/ 6 h 107"/>
                <a:gd name="T40" fmla="*/ 11 w 233"/>
                <a:gd name="T41" fmla="*/ 5 h 107"/>
                <a:gd name="T42" fmla="*/ 10 w 233"/>
                <a:gd name="T43" fmla="*/ 5 h 107"/>
                <a:gd name="T44" fmla="*/ 10 w 233"/>
                <a:gd name="T45" fmla="*/ 4 h 107"/>
                <a:gd name="T46" fmla="*/ 9 w 233"/>
                <a:gd name="T47" fmla="*/ 3 h 107"/>
                <a:gd name="T48" fmla="*/ 8 w 233"/>
                <a:gd name="T49" fmla="*/ 3 h 107"/>
                <a:gd name="T50" fmla="*/ 7 w 233"/>
                <a:gd name="T51" fmla="*/ 3 h 107"/>
                <a:gd name="T52" fmla="*/ 6 w 233"/>
                <a:gd name="T53" fmla="*/ 3 h 107"/>
                <a:gd name="T54" fmla="*/ 5 w 233"/>
                <a:gd name="T55" fmla="*/ 3 h 107"/>
                <a:gd name="T56" fmla="*/ 4 w 233"/>
                <a:gd name="T57" fmla="*/ 4 h 107"/>
                <a:gd name="T58" fmla="*/ 4 w 233"/>
                <a:gd name="T59" fmla="*/ 4 h 107"/>
                <a:gd name="T60" fmla="*/ 3 w 233"/>
                <a:gd name="T61" fmla="*/ 5 h 107"/>
                <a:gd name="T62" fmla="*/ 3 w 233"/>
                <a:gd name="T63" fmla="*/ 5 h 107"/>
                <a:gd name="T64" fmla="*/ 3 w 233"/>
                <a:gd name="T65" fmla="*/ 6 h 107"/>
                <a:gd name="T66" fmla="*/ 3 w 233"/>
                <a:gd name="T67" fmla="*/ 6 h 107"/>
                <a:gd name="T68" fmla="*/ 0 w 233"/>
                <a:gd name="T69" fmla="*/ 6 h 1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33"/>
                <a:gd name="T106" fmla="*/ 0 h 107"/>
                <a:gd name="T107" fmla="*/ 233 w 233"/>
                <a:gd name="T108" fmla="*/ 107 h 10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33" h="107">
                  <a:moveTo>
                    <a:pt x="0" y="96"/>
                  </a:moveTo>
                  <a:lnTo>
                    <a:pt x="3" y="75"/>
                  </a:lnTo>
                  <a:lnTo>
                    <a:pt x="11" y="57"/>
                  </a:lnTo>
                  <a:lnTo>
                    <a:pt x="23" y="39"/>
                  </a:lnTo>
                  <a:lnTo>
                    <a:pt x="39" y="26"/>
                  </a:lnTo>
                  <a:lnTo>
                    <a:pt x="57" y="15"/>
                  </a:lnTo>
                  <a:lnTo>
                    <a:pt x="78" y="5"/>
                  </a:lnTo>
                  <a:lnTo>
                    <a:pt x="99" y="2"/>
                  </a:lnTo>
                  <a:lnTo>
                    <a:pt x="123" y="0"/>
                  </a:lnTo>
                  <a:lnTo>
                    <a:pt x="146" y="4"/>
                  </a:lnTo>
                  <a:lnTo>
                    <a:pt x="167" y="10"/>
                  </a:lnTo>
                  <a:lnTo>
                    <a:pt x="186" y="21"/>
                  </a:lnTo>
                  <a:lnTo>
                    <a:pt x="203" y="34"/>
                  </a:lnTo>
                  <a:lnTo>
                    <a:pt x="217" y="51"/>
                  </a:lnTo>
                  <a:lnTo>
                    <a:pt x="227" y="68"/>
                  </a:lnTo>
                  <a:lnTo>
                    <a:pt x="232" y="86"/>
                  </a:lnTo>
                  <a:lnTo>
                    <a:pt x="233" y="107"/>
                  </a:lnTo>
                  <a:lnTo>
                    <a:pt x="181" y="106"/>
                  </a:lnTo>
                  <a:lnTo>
                    <a:pt x="181" y="104"/>
                  </a:lnTo>
                  <a:lnTo>
                    <a:pt x="181" y="98"/>
                  </a:lnTo>
                  <a:lnTo>
                    <a:pt x="180" y="89"/>
                  </a:lnTo>
                  <a:lnTo>
                    <a:pt x="175" y="80"/>
                  </a:lnTo>
                  <a:lnTo>
                    <a:pt x="169" y="70"/>
                  </a:lnTo>
                  <a:lnTo>
                    <a:pt x="157" y="60"/>
                  </a:lnTo>
                  <a:lnTo>
                    <a:pt x="141" y="54"/>
                  </a:lnTo>
                  <a:lnTo>
                    <a:pt x="120" y="51"/>
                  </a:lnTo>
                  <a:lnTo>
                    <a:pt x="99" y="52"/>
                  </a:lnTo>
                  <a:lnTo>
                    <a:pt x="83" y="57"/>
                  </a:lnTo>
                  <a:lnTo>
                    <a:pt x="71" y="64"/>
                  </a:lnTo>
                  <a:lnTo>
                    <a:pt x="65" y="73"/>
                  </a:lnTo>
                  <a:lnTo>
                    <a:pt x="60" y="81"/>
                  </a:lnTo>
                  <a:lnTo>
                    <a:pt x="58" y="89"/>
                  </a:lnTo>
                  <a:lnTo>
                    <a:pt x="58" y="96"/>
                  </a:lnTo>
                  <a:lnTo>
                    <a:pt x="58" y="98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9242" name="Freeform 1061"/>
            <p:cNvSpPr>
              <a:spLocks/>
            </p:cNvSpPr>
            <p:nvPr/>
          </p:nvSpPr>
          <p:spPr bwMode="auto">
            <a:xfrm>
              <a:off x="1516" y="3222"/>
              <a:ext cx="46" cy="553"/>
            </a:xfrm>
            <a:custGeom>
              <a:avLst/>
              <a:gdLst>
                <a:gd name="T0" fmla="*/ 6 w 92"/>
                <a:gd name="T1" fmla="*/ 0 h 1105"/>
                <a:gd name="T2" fmla="*/ 3 w 92"/>
                <a:gd name="T3" fmla="*/ 70 h 1105"/>
                <a:gd name="T4" fmla="*/ 0 w 92"/>
                <a:gd name="T5" fmla="*/ 69 h 1105"/>
                <a:gd name="T6" fmla="*/ 3 w 92"/>
                <a:gd name="T7" fmla="*/ 1 h 1105"/>
                <a:gd name="T8" fmla="*/ 6 w 92"/>
                <a:gd name="T9" fmla="*/ 0 h 1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1105"/>
                <a:gd name="T17" fmla="*/ 92 w 92"/>
                <a:gd name="T18" fmla="*/ 1105 h 11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1105">
                  <a:moveTo>
                    <a:pt x="92" y="0"/>
                  </a:moveTo>
                  <a:lnTo>
                    <a:pt x="34" y="1105"/>
                  </a:lnTo>
                  <a:lnTo>
                    <a:pt x="0" y="1103"/>
                  </a:lnTo>
                  <a:lnTo>
                    <a:pt x="58" y="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D6FFF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</p:grpSp>
    </p:spTree>
    <p:extLst>
      <p:ext uri="{BB962C8B-B14F-4D97-AF65-F5344CB8AC3E}">
        <p14:creationId xmlns:p14="http://schemas.microsoft.com/office/powerpoint/2010/main" val="164267177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EF87481-3AC3-4162-AF63-E304C537505E}" type="datetime1">
              <a:rPr lang="de-DE" smtClean="0"/>
              <a:t>23.03.2017</a:t>
            </a:fld>
            <a:endParaRPr lang="de-DE" dirty="0" smtClean="0"/>
          </a:p>
        </p:txBody>
      </p:sp>
      <p:sp>
        <p:nvSpPr>
          <p:cNvPr id="1024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AT" dirty="0" smtClean="0"/>
              <a:t>© Dr. Christoph Brenn                        OGH</a:t>
            </a:r>
            <a:endParaRPr lang="de-DE" dirty="0" smtClean="0"/>
          </a:p>
        </p:txBody>
      </p:sp>
      <p:sp>
        <p:nvSpPr>
          <p:cNvPr id="1024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9B53CF-E179-4370-A95F-2D1B0A349C6E}" type="slidenum">
              <a:rPr lang="de-DE" smtClean="0"/>
              <a:pPr/>
              <a:t>9</a:t>
            </a:fld>
            <a:endParaRPr lang="de-DE" dirty="0" smtClean="0"/>
          </a:p>
        </p:txBody>
      </p:sp>
      <p:sp>
        <p:nvSpPr>
          <p:cNvPr id="10245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600" dirty="0" smtClean="0"/>
              <a:t>Zertifikat</a:t>
            </a:r>
          </a:p>
        </p:txBody>
      </p:sp>
      <p:grpSp>
        <p:nvGrpSpPr>
          <p:cNvPr id="10246" name="Group 2051"/>
          <p:cNvGrpSpPr>
            <a:grpSpLocks/>
          </p:cNvGrpSpPr>
          <p:nvPr/>
        </p:nvGrpSpPr>
        <p:grpSpPr bwMode="auto">
          <a:xfrm>
            <a:off x="609600" y="2895600"/>
            <a:ext cx="3352800" cy="2143125"/>
            <a:chOff x="1056" y="1440"/>
            <a:chExt cx="2112" cy="1350"/>
          </a:xfrm>
        </p:grpSpPr>
        <p:sp>
          <p:nvSpPr>
            <p:cNvPr id="171012" name="Rectangle 2052"/>
            <p:cNvSpPr>
              <a:spLocks noChangeArrowheads="1"/>
            </p:cNvSpPr>
            <p:nvPr/>
          </p:nvSpPr>
          <p:spPr bwMode="auto">
            <a:xfrm>
              <a:off x="1056" y="1440"/>
              <a:ext cx="2112" cy="135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de-AT" dirty="0"/>
            </a:p>
          </p:txBody>
        </p:sp>
        <p:sp>
          <p:nvSpPr>
            <p:cNvPr id="10260" name="Line 2053"/>
            <p:cNvSpPr>
              <a:spLocks noChangeShapeType="1"/>
            </p:cNvSpPr>
            <p:nvPr/>
          </p:nvSpPr>
          <p:spPr bwMode="auto">
            <a:xfrm>
              <a:off x="1386" y="1589"/>
              <a:ext cx="8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10261" name="Line 2054"/>
            <p:cNvSpPr>
              <a:spLocks noChangeShapeType="1"/>
            </p:cNvSpPr>
            <p:nvPr/>
          </p:nvSpPr>
          <p:spPr bwMode="auto">
            <a:xfrm>
              <a:off x="1386" y="1663"/>
              <a:ext cx="8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10262" name="Line 2055"/>
            <p:cNvSpPr>
              <a:spLocks noChangeShapeType="1"/>
            </p:cNvSpPr>
            <p:nvPr/>
          </p:nvSpPr>
          <p:spPr bwMode="auto">
            <a:xfrm>
              <a:off x="1386" y="1887"/>
              <a:ext cx="148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10263" name="Line 2056"/>
            <p:cNvSpPr>
              <a:spLocks noChangeShapeType="1"/>
            </p:cNvSpPr>
            <p:nvPr/>
          </p:nvSpPr>
          <p:spPr bwMode="auto">
            <a:xfrm>
              <a:off x="1386" y="1961"/>
              <a:ext cx="148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10264" name="Line 2057"/>
            <p:cNvSpPr>
              <a:spLocks noChangeShapeType="1"/>
            </p:cNvSpPr>
            <p:nvPr/>
          </p:nvSpPr>
          <p:spPr bwMode="auto">
            <a:xfrm>
              <a:off x="1386" y="2110"/>
              <a:ext cx="8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10265" name="Line 2058"/>
            <p:cNvSpPr>
              <a:spLocks noChangeShapeType="1"/>
            </p:cNvSpPr>
            <p:nvPr/>
          </p:nvSpPr>
          <p:spPr bwMode="auto">
            <a:xfrm>
              <a:off x="1386" y="2185"/>
              <a:ext cx="8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10266" name="Line 2059"/>
            <p:cNvSpPr>
              <a:spLocks noChangeShapeType="1"/>
            </p:cNvSpPr>
            <p:nvPr/>
          </p:nvSpPr>
          <p:spPr bwMode="auto">
            <a:xfrm>
              <a:off x="1386" y="2259"/>
              <a:ext cx="8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10267" name="Line 2060"/>
            <p:cNvSpPr>
              <a:spLocks noChangeShapeType="1"/>
            </p:cNvSpPr>
            <p:nvPr/>
          </p:nvSpPr>
          <p:spPr bwMode="auto">
            <a:xfrm>
              <a:off x="1386" y="2430"/>
              <a:ext cx="148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10268" name="Line 2061"/>
            <p:cNvSpPr>
              <a:spLocks noChangeShapeType="1"/>
            </p:cNvSpPr>
            <p:nvPr/>
          </p:nvSpPr>
          <p:spPr bwMode="auto">
            <a:xfrm>
              <a:off x="1392" y="2544"/>
              <a:ext cx="148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  <p:sp>
          <p:nvSpPr>
            <p:cNvPr id="10269" name="Line 2062"/>
            <p:cNvSpPr>
              <a:spLocks noChangeShapeType="1"/>
            </p:cNvSpPr>
            <p:nvPr/>
          </p:nvSpPr>
          <p:spPr bwMode="auto">
            <a:xfrm>
              <a:off x="1392" y="2640"/>
              <a:ext cx="148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 dirty="0"/>
            </a:p>
          </p:txBody>
        </p:sp>
      </p:grpSp>
      <p:sp>
        <p:nvSpPr>
          <p:cNvPr id="10247" name="Text Box 2063"/>
          <p:cNvSpPr txBox="1">
            <a:spLocks noChangeArrowheads="1"/>
          </p:cNvSpPr>
          <p:nvPr/>
        </p:nvSpPr>
        <p:spPr bwMode="auto">
          <a:xfrm>
            <a:off x="4708525" y="2089150"/>
            <a:ext cx="331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>
                <a:latin typeface="Money OCR A" pitchFamily="50" charset="0"/>
              </a:rPr>
              <a:t>ZDA</a:t>
            </a:r>
            <a:r>
              <a:rPr lang="de-DE" sz="2400" dirty="0">
                <a:latin typeface="Money OCR A" pitchFamily="50" charset="0"/>
              </a:rPr>
              <a:t>: Name,Land...</a:t>
            </a:r>
            <a:endParaRPr lang="en-GB" sz="2400" dirty="0">
              <a:latin typeface="Money OCR A" pitchFamily="50" charset="0"/>
            </a:endParaRPr>
          </a:p>
        </p:txBody>
      </p:sp>
      <p:sp>
        <p:nvSpPr>
          <p:cNvPr id="10248" name="Text Box 2064"/>
          <p:cNvSpPr txBox="1">
            <a:spLocks noChangeArrowheads="1"/>
          </p:cNvSpPr>
          <p:nvPr/>
        </p:nvSpPr>
        <p:spPr bwMode="auto">
          <a:xfrm>
            <a:off x="4572000" y="2743200"/>
            <a:ext cx="2486025" cy="8223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chemeClr val="bg1"/>
                </a:solidFill>
                <a:latin typeface="Money OCR A" pitchFamily="50" charset="0"/>
              </a:rPr>
              <a:t>Signator</a:t>
            </a:r>
            <a:r>
              <a:rPr lang="de-DE" sz="2400" dirty="0">
                <a:solidFill>
                  <a:schemeClr val="bg1"/>
                </a:solidFill>
                <a:latin typeface="Money OCR A" pitchFamily="50" charset="0"/>
              </a:rPr>
              <a:t>: Name,</a:t>
            </a:r>
            <a:br>
              <a:rPr lang="de-DE" sz="2400" dirty="0">
                <a:solidFill>
                  <a:schemeClr val="bg1"/>
                </a:solidFill>
                <a:latin typeface="Money OCR A" pitchFamily="50" charset="0"/>
              </a:rPr>
            </a:br>
            <a:r>
              <a:rPr lang="de-DE" sz="2400" dirty="0">
                <a:solidFill>
                  <a:schemeClr val="bg1"/>
                </a:solidFill>
                <a:latin typeface="Money OCR A" pitchFamily="50" charset="0"/>
              </a:rPr>
              <a:t>      Attribute</a:t>
            </a:r>
            <a:endParaRPr lang="en-GB" sz="2400" dirty="0">
              <a:solidFill>
                <a:schemeClr val="bg1"/>
              </a:solidFill>
              <a:latin typeface="Money OCR A" pitchFamily="50" charset="0"/>
            </a:endParaRPr>
          </a:p>
        </p:txBody>
      </p:sp>
      <p:sp>
        <p:nvSpPr>
          <p:cNvPr id="10249" name="Text Box 2065"/>
          <p:cNvSpPr txBox="1">
            <a:spLocks noChangeArrowheads="1"/>
          </p:cNvSpPr>
          <p:nvPr/>
        </p:nvSpPr>
        <p:spPr bwMode="auto">
          <a:xfrm>
            <a:off x="4403725" y="3613150"/>
            <a:ext cx="368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>
                <a:latin typeface="Money OCR A" pitchFamily="50" charset="0"/>
              </a:rPr>
              <a:t>Gültigkeitszeitraum</a:t>
            </a:r>
            <a:endParaRPr lang="en-GB" sz="2400" dirty="0">
              <a:latin typeface="Money OCR A" pitchFamily="50" charset="0"/>
            </a:endParaRPr>
          </a:p>
        </p:txBody>
      </p:sp>
      <p:sp>
        <p:nvSpPr>
          <p:cNvPr id="10250" name="Text Box 2066"/>
          <p:cNvSpPr txBox="1">
            <a:spLocks noChangeArrowheads="1"/>
          </p:cNvSpPr>
          <p:nvPr/>
        </p:nvSpPr>
        <p:spPr bwMode="auto">
          <a:xfrm>
            <a:off x="4632325" y="4222750"/>
            <a:ext cx="3314700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bg1"/>
                </a:solidFill>
                <a:latin typeface="Money OCR A" pitchFamily="50" charset="0"/>
              </a:rPr>
              <a:t>Signaturprüfdaten</a:t>
            </a:r>
            <a:endParaRPr lang="en-GB" sz="2400" dirty="0">
              <a:solidFill>
                <a:schemeClr val="bg1"/>
              </a:solidFill>
              <a:latin typeface="Money OCR A" pitchFamily="50" charset="0"/>
            </a:endParaRPr>
          </a:p>
        </p:txBody>
      </p:sp>
      <p:sp>
        <p:nvSpPr>
          <p:cNvPr id="10251" name="Text Box 2067"/>
          <p:cNvSpPr txBox="1">
            <a:spLocks noChangeArrowheads="1"/>
          </p:cNvSpPr>
          <p:nvPr/>
        </p:nvSpPr>
        <p:spPr bwMode="auto">
          <a:xfrm>
            <a:off x="3276600" y="5562600"/>
            <a:ext cx="2740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 dirty="0">
                <a:solidFill>
                  <a:srgbClr val="FF3300"/>
                </a:solidFill>
                <a:latin typeface="Money OCR A" pitchFamily="50" charset="0"/>
              </a:rPr>
              <a:t>Signatur des ZDA</a:t>
            </a:r>
            <a:endParaRPr lang="en-GB" sz="2400" b="1" dirty="0">
              <a:solidFill>
                <a:srgbClr val="FF3300"/>
              </a:solidFill>
              <a:latin typeface="Money OCR A" pitchFamily="50" charset="0"/>
            </a:endParaRPr>
          </a:p>
        </p:txBody>
      </p:sp>
      <p:sp>
        <p:nvSpPr>
          <p:cNvPr id="10252" name="Line 2068"/>
          <p:cNvSpPr>
            <a:spLocks noChangeShapeType="1"/>
          </p:cNvSpPr>
          <p:nvPr/>
        </p:nvSpPr>
        <p:spPr bwMode="auto">
          <a:xfrm flipH="1">
            <a:off x="3124200" y="2438400"/>
            <a:ext cx="152400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 dirty="0"/>
          </a:p>
        </p:txBody>
      </p:sp>
      <p:sp>
        <p:nvSpPr>
          <p:cNvPr id="10253" name="Line 2069"/>
          <p:cNvSpPr>
            <a:spLocks noChangeShapeType="1"/>
          </p:cNvSpPr>
          <p:nvPr/>
        </p:nvSpPr>
        <p:spPr bwMode="auto">
          <a:xfrm flipH="1">
            <a:off x="2438400" y="3200400"/>
            <a:ext cx="21336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 dirty="0"/>
          </a:p>
        </p:txBody>
      </p:sp>
      <p:sp>
        <p:nvSpPr>
          <p:cNvPr id="10254" name="Line 2070"/>
          <p:cNvSpPr>
            <a:spLocks noChangeShapeType="1"/>
          </p:cNvSpPr>
          <p:nvPr/>
        </p:nvSpPr>
        <p:spPr bwMode="auto">
          <a:xfrm flipH="1">
            <a:off x="1981200" y="3886200"/>
            <a:ext cx="2514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 dirty="0"/>
          </a:p>
        </p:txBody>
      </p:sp>
      <p:sp>
        <p:nvSpPr>
          <p:cNvPr id="10255" name="Line 2071"/>
          <p:cNvSpPr>
            <a:spLocks noChangeShapeType="1"/>
          </p:cNvSpPr>
          <p:nvPr/>
        </p:nvSpPr>
        <p:spPr bwMode="auto">
          <a:xfrm flipH="1" flipV="1">
            <a:off x="2667000" y="4114800"/>
            <a:ext cx="19050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 dirty="0"/>
          </a:p>
        </p:txBody>
      </p:sp>
      <p:sp>
        <p:nvSpPr>
          <p:cNvPr id="10256" name="Line 2072"/>
          <p:cNvSpPr>
            <a:spLocks noChangeShapeType="1"/>
          </p:cNvSpPr>
          <p:nvPr/>
        </p:nvSpPr>
        <p:spPr bwMode="auto">
          <a:xfrm flipH="1" flipV="1">
            <a:off x="1676400" y="5029200"/>
            <a:ext cx="160020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 dirty="0"/>
          </a:p>
        </p:txBody>
      </p:sp>
      <p:pic>
        <p:nvPicPr>
          <p:cNvPr id="10257" name="Picture 20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419600"/>
            <a:ext cx="1295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8" name="WordArt 2074"/>
          <p:cNvSpPr>
            <a:spLocks noChangeArrowheads="1" noChangeShapeType="1" noTextEdit="1"/>
          </p:cNvSpPr>
          <p:nvPr/>
        </p:nvSpPr>
        <p:spPr bwMode="auto">
          <a:xfrm>
            <a:off x="1981200" y="6096000"/>
            <a:ext cx="320992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AT" sz="14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noFill/>
                <a:latin typeface="Arial Black"/>
              </a:rPr>
              <a:t>Kryptographie-Basistechnologie</a:t>
            </a:r>
          </a:p>
        </p:txBody>
      </p:sp>
    </p:spTree>
    <p:extLst>
      <p:ext uri="{BB962C8B-B14F-4D97-AF65-F5344CB8AC3E}">
        <p14:creationId xmlns:p14="http://schemas.microsoft.com/office/powerpoint/2010/main" val="285892008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2331</Words>
  <Application>Microsoft Office PowerPoint</Application>
  <PresentationFormat>Bildschirmpräsentation (4:3)</PresentationFormat>
  <Paragraphs>423</Paragraphs>
  <Slides>60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60</vt:i4>
      </vt:variant>
    </vt:vector>
  </HeadingPairs>
  <TitlesOfParts>
    <vt:vector size="61" baseType="lpstr">
      <vt:lpstr>Larissa-Design</vt:lpstr>
      <vt:lpstr>Elektronische Signaturen</vt:lpstr>
      <vt:lpstr>Elektronische Signatur</vt:lpstr>
      <vt:lpstr>Elektronische Signatur</vt:lpstr>
      <vt:lpstr>Art 26</vt:lpstr>
      <vt:lpstr>Art 26</vt:lpstr>
      <vt:lpstr>Elektronische Signaturen</vt:lpstr>
      <vt:lpstr>Signaturerstellung</vt:lpstr>
      <vt:lpstr>Signaturprüfung</vt:lpstr>
      <vt:lpstr>Zertifikat</vt:lpstr>
      <vt:lpstr>Digitale Signaturen</vt:lpstr>
      <vt:lpstr>Elektronische Signaturen</vt:lpstr>
      <vt:lpstr>Zielsetzung</vt:lpstr>
      <vt:lpstr>Elektronische Signaturen</vt:lpstr>
      <vt:lpstr>Übersicht</vt:lpstr>
      <vt:lpstr>Übersicht</vt:lpstr>
      <vt:lpstr>Unterscheidungen</vt:lpstr>
      <vt:lpstr>Übersicht</vt:lpstr>
      <vt:lpstr>Rechtlicher Rahmen</vt:lpstr>
      <vt:lpstr>Rechtlicher Rahmen</vt:lpstr>
      <vt:lpstr>Rechtlicher Rahmen</vt:lpstr>
      <vt:lpstr>SVG</vt:lpstr>
      <vt:lpstr>SVG</vt:lpstr>
      <vt:lpstr>SVG</vt:lpstr>
      <vt:lpstr>Art 3: Definitionen</vt:lpstr>
      <vt:lpstr>Art 3: Definitionen</vt:lpstr>
      <vt:lpstr>Art 3: Definitionen</vt:lpstr>
      <vt:lpstr>Art 3: Definitionen</vt:lpstr>
      <vt:lpstr>Art 3: Definitionen</vt:lpstr>
      <vt:lpstr>Art 3: Definitionen</vt:lpstr>
      <vt:lpstr>Art 3: Definitionen</vt:lpstr>
      <vt:lpstr>Art 3: Definitionen</vt:lpstr>
      <vt:lpstr>Art 3: Definitionen</vt:lpstr>
      <vt:lpstr>Art 3: Definitionen</vt:lpstr>
      <vt:lpstr>Art 3: Definitionen</vt:lpstr>
      <vt:lpstr>Art 3: Definitionen</vt:lpstr>
      <vt:lpstr>Definitionen</vt:lpstr>
      <vt:lpstr>Definitionen</vt:lpstr>
      <vt:lpstr>Art 28</vt:lpstr>
      <vt:lpstr>Art 28</vt:lpstr>
      <vt:lpstr>Art 28</vt:lpstr>
      <vt:lpstr>Anhang I</vt:lpstr>
      <vt:lpstr>Anhang I</vt:lpstr>
      <vt:lpstr>Anhang I</vt:lpstr>
      <vt:lpstr>Anhang I</vt:lpstr>
      <vt:lpstr>Anhang I</vt:lpstr>
      <vt:lpstr>Anhang I</vt:lpstr>
      <vt:lpstr>Art 29</vt:lpstr>
      <vt:lpstr>Art 29</vt:lpstr>
      <vt:lpstr>Anhang II</vt:lpstr>
      <vt:lpstr>Anhang II</vt:lpstr>
      <vt:lpstr>Anhang II</vt:lpstr>
      <vt:lpstr>Anhang II</vt:lpstr>
      <vt:lpstr>Anhang II</vt:lpstr>
      <vt:lpstr>Anhang II</vt:lpstr>
      <vt:lpstr>Anhang II</vt:lpstr>
      <vt:lpstr>Anhang II</vt:lpstr>
      <vt:lpstr>Art 30</vt:lpstr>
      <vt:lpstr>Art 31</vt:lpstr>
      <vt:lpstr>Bestätigungsstelle</vt:lpstr>
      <vt:lpstr>Bestätigungsstelle</vt:lpstr>
    </vt:vector>
  </TitlesOfParts>
  <Company>Neumayr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Matthias Neumayr</dc:creator>
  <cp:lastModifiedBy>Christoph Brenn</cp:lastModifiedBy>
  <cp:revision>697</cp:revision>
  <cp:lastPrinted>2013-03-06T13:28:42Z</cp:lastPrinted>
  <dcterms:created xsi:type="dcterms:W3CDTF">2008-11-25T12:20:16Z</dcterms:created>
  <dcterms:modified xsi:type="dcterms:W3CDTF">2017-03-23T10:58:41Z</dcterms:modified>
</cp:coreProperties>
</file>